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ink/ink101.xml" ContentType="application/inkml+xml"/>
  <Override PartName="/ppt/ink/ink10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620" r:id="rId2"/>
    <p:sldId id="617" r:id="rId3"/>
    <p:sldId id="665" r:id="rId4"/>
    <p:sldId id="628" r:id="rId5"/>
    <p:sldId id="636" r:id="rId6"/>
    <p:sldId id="637" r:id="rId7"/>
    <p:sldId id="623" r:id="rId8"/>
    <p:sldId id="624" r:id="rId9"/>
    <p:sldId id="638" r:id="rId10"/>
    <p:sldId id="650" r:id="rId11"/>
    <p:sldId id="660" r:id="rId12"/>
    <p:sldId id="663" r:id="rId13"/>
    <p:sldId id="662" r:id="rId14"/>
    <p:sldId id="653" r:id="rId15"/>
    <p:sldId id="661" r:id="rId16"/>
    <p:sldId id="659" r:id="rId17"/>
    <p:sldId id="657" r:id="rId18"/>
    <p:sldId id="666" r:id="rId19"/>
    <p:sldId id="647" r:id="rId20"/>
    <p:sldId id="667" r:id="rId21"/>
    <p:sldId id="656" r:id="rId22"/>
    <p:sldId id="668" r:id="rId23"/>
    <p:sldId id="654" r:id="rId24"/>
    <p:sldId id="632" r:id="rId25"/>
    <p:sldId id="643" r:id="rId26"/>
    <p:sldId id="669" r:id="rId27"/>
    <p:sldId id="645" r:id="rId28"/>
    <p:sldId id="622" r:id="rId29"/>
    <p:sldId id="625" r:id="rId30"/>
    <p:sldId id="670" r:id="rId31"/>
    <p:sldId id="627" r:id="rId32"/>
    <p:sldId id="629" r:id="rId33"/>
    <p:sldId id="630" r:id="rId34"/>
    <p:sldId id="626" r:id="rId35"/>
    <p:sldId id="374" r:id="rId36"/>
    <p:sldId id="614" r:id="rId37"/>
    <p:sldId id="608" r:id="rId38"/>
    <p:sldId id="293" r:id="rId39"/>
    <p:sldId id="607" r:id="rId40"/>
    <p:sldId id="615" r:id="rId41"/>
    <p:sldId id="616" r:id="rId42"/>
    <p:sldId id="618" r:id="rId43"/>
    <p:sldId id="619" r:id="rId44"/>
    <p:sldId id="658" r:id="rId45"/>
    <p:sldId id="648" r:id="rId46"/>
    <p:sldId id="655" r:id="rId4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465A"/>
    <a:srgbClr val="BAFEFB"/>
    <a:srgbClr val="3A6BA5"/>
    <a:srgbClr val="068282"/>
    <a:srgbClr val="BAFECF"/>
    <a:srgbClr val="BBFD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310" autoAdjust="0"/>
  </p:normalViewPr>
  <p:slideViewPr>
    <p:cSldViewPr>
      <p:cViewPr varScale="1">
        <p:scale>
          <a:sx n="107" d="100"/>
          <a:sy n="107" d="100"/>
        </p:scale>
        <p:origin x="128" y="4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1469812701554216E-3"/>
          <c:y val="5.4503216878236643E-2"/>
          <c:w val="0.97169160301414514"/>
          <c:h val="0.9077637868214456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Sheet1!$A$2:$A$8</c:f>
              <c:strCache>
                <c:ptCount val="7"/>
                <c:pt idx="0">
                  <c:v>COVID-19 Vaccines over 15 months</c:v>
                </c:pt>
                <c:pt idx="1">
                  <c:v>Influenza Vaccines</c:v>
                </c:pt>
                <c:pt idx="2">
                  <c:v>MMR</c:v>
                </c:pt>
                <c:pt idx="3">
                  <c:v>Hepatitis B</c:v>
                </c:pt>
                <c:pt idx="4">
                  <c:v>TDAP</c:v>
                </c:pt>
                <c:pt idx="5">
                  <c:v>Varicella</c:v>
                </c:pt>
                <c:pt idx="6">
                  <c:v>Meningococcal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1366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35-400C-AF36-CAF1DAA21E8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Sheet1!$A$2:$A$8</c:f>
              <c:strCache>
                <c:ptCount val="7"/>
                <c:pt idx="0">
                  <c:v>COVID-19 Vaccines over 15 months</c:v>
                </c:pt>
                <c:pt idx="1">
                  <c:v>Influenza Vaccines</c:v>
                </c:pt>
                <c:pt idx="2">
                  <c:v>MMR</c:v>
                </c:pt>
                <c:pt idx="3">
                  <c:v>Hepatitis B</c:v>
                </c:pt>
                <c:pt idx="4">
                  <c:v>TDAP</c:v>
                </c:pt>
                <c:pt idx="5">
                  <c:v>Varicella</c:v>
                </c:pt>
                <c:pt idx="6">
                  <c:v>Meningococcal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1">
                  <c:v>39</c:v>
                </c:pt>
                <c:pt idx="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835-400C-AF36-CAF1DAA21E8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Sheet1!$A$2:$A$8</c:f>
              <c:strCache>
                <c:ptCount val="7"/>
                <c:pt idx="0">
                  <c:v>COVID-19 Vaccines over 15 months</c:v>
                </c:pt>
                <c:pt idx="1">
                  <c:v>Influenza Vaccines</c:v>
                </c:pt>
                <c:pt idx="2">
                  <c:v>MMR</c:v>
                </c:pt>
                <c:pt idx="3">
                  <c:v>Hepatitis B</c:v>
                </c:pt>
                <c:pt idx="4">
                  <c:v>TDAP</c:v>
                </c:pt>
                <c:pt idx="5">
                  <c:v>Varicella</c:v>
                </c:pt>
                <c:pt idx="6">
                  <c:v>Meningococcal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  <c:pt idx="2">
                  <c:v>8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835-400C-AF36-CAF1DAA21E8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Column3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4-7835-400C-AF36-CAF1DAA21E8D}"/>
              </c:ext>
            </c:extLst>
          </c:dPt>
          <c:dPt>
            <c:idx val="6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7835-400C-AF36-CAF1DAA21E8D}"/>
              </c:ext>
            </c:extLst>
          </c:dPt>
          <c:cat>
            <c:strRef>
              <c:f>Sheet1!$A$2:$A$8</c:f>
              <c:strCache>
                <c:ptCount val="7"/>
                <c:pt idx="0">
                  <c:v>COVID-19 Vaccines over 15 months</c:v>
                </c:pt>
                <c:pt idx="1">
                  <c:v>Influenza Vaccines</c:v>
                </c:pt>
                <c:pt idx="2">
                  <c:v>MMR</c:v>
                </c:pt>
                <c:pt idx="3">
                  <c:v>Hepatitis B</c:v>
                </c:pt>
                <c:pt idx="4">
                  <c:v>TDAP</c:v>
                </c:pt>
                <c:pt idx="5">
                  <c:v>Varicella</c:v>
                </c:pt>
                <c:pt idx="6">
                  <c:v>Meningococcal</c:v>
                </c:pt>
              </c:strCache>
            </c:strRef>
          </c:cat>
          <c:val>
            <c:numRef>
              <c:f>Sheet1!$E$2:$E$8</c:f>
              <c:numCache>
                <c:formatCode>General</c:formatCode>
                <c:ptCount val="7"/>
                <c:pt idx="3">
                  <c:v>8</c:v>
                </c:pt>
                <c:pt idx="6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835-400C-AF36-CAF1DAA21E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89609200"/>
        <c:axId val="1489608368"/>
        <c:axId val="0"/>
      </c:bar3DChart>
      <c:catAx>
        <c:axId val="14896092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89608368"/>
        <c:crosses val="autoZero"/>
        <c:auto val="1"/>
        <c:lblAlgn val="ctr"/>
        <c:lblOffset val="100"/>
        <c:noMultiLvlLbl val="0"/>
      </c:catAx>
      <c:valAx>
        <c:axId val="14896083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489609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FF0000"/>
          </a:solidFill>
        </a:defRPr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0.25251</cdr:x>
      <cdr:y>0.75615</cdr:y>
    </cdr:from>
    <cdr:to>
      <cdr:x>0.27123</cdr:x>
      <cdr:y>0.85775</cdr:y>
    </cdr:to>
    <cdr:sp macro="" textlink="">
      <cdr:nvSpPr>
        <cdr:cNvPr id="2" name="TextBox 6">
          <a:extLst xmlns:a="http://schemas.openxmlformats.org/drawingml/2006/main">
            <a:ext uri="{FF2B5EF4-FFF2-40B4-BE49-F238E27FC236}">
              <a16:creationId xmlns:a16="http://schemas.microsoft.com/office/drawing/2014/main" id="{6A1F3B47-C40E-83DE-9F8A-6AEA8910F942}"/>
            </a:ext>
          </a:extLst>
        </cdr:cNvPr>
        <cdr:cNvSpPr txBox="1"/>
      </cdr:nvSpPr>
      <cdr:spPr>
        <a:xfrm xmlns:a="http://schemas.openxmlformats.org/drawingml/2006/main">
          <a:off x="2492230" y="2290515"/>
          <a:ext cx="184731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 sz="14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0.09572</cdr:x>
      <cdr:y>0</cdr:y>
    </cdr:from>
    <cdr:to>
      <cdr:x>0.16339</cdr:x>
      <cdr:y>0.13563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2F4FE559-9461-D583-F952-6D63E849EC1A}"/>
            </a:ext>
          </a:extLst>
        </cdr:cNvPr>
        <cdr:cNvSpPr txBox="1"/>
      </cdr:nvSpPr>
      <cdr:spPr>
        <a:xfrm xmlns:a="http://schemas.openxmlformats.org/drawingml/2006/main">
          <a:off x="944733" y="-1795647"/>
          <a:ext cx="667910" cy="4108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dirty="0">
              <a:solidFill>
                <a:srgbClr val="FF0000"/>
              </a:solidFill>
            </a:rPr>
            <a:t>1,366</a:t>
          </a:r>
        </a:p>
      </cdr:txBody>
    </cdr:sp>
  </cdr:relSizeAnchor>
  <cdr:relSizeAnchor xmlns:cdr="http://schemas.openxmlformats.org/drawingml/2006/chartDrawing">
    <cdr:from>
      <cdr:x>0.2261</cdr:x>
      <cdr:y>0.72084</cdr:y>
    </cdr:from>
    <cdr:to>
      <cdr:x>0.27638</cdr:x>
      <cdr:y>0.83853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51014C21-9A27-570C-B93A-C001A7B9D949}"/>
            </a:ext>
          </a:extLst>
        </cdr:cNvPr>
        <cdr:cNvSpPr txBox="1"/>
      </cdr:nvSpPr>
      <cdr:spPr>
        <a:xfrm xmlns:a="http://schemas.openxmlformats.org/drawingml/2006/main">
          <a:off x="1673700" y="1637673"/>
          <a:ext cx="372183" cy="2673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dirty="0">
              <a:solidFill>
                <a:srgbClr val="00B050"/>
              </a:solidFill>
            </a:rPr>
            <a:t>39</a:t>
          </a:r>
          <a:r>
            <a:rPr lang="en-US" sz="1100" dirty="0">
              <a:solidFill>
                <a:srgbClr val="00B050"/>
              </a:solidFill>
            </a:rPr>
            <a:t> </a:t>
          </a:r>
        </a:p>
      </cdr:txBody>
    </cdr:sp>
  </cdr:relSizeAnchor>
  <cdr:relSizeAnchor xmlns:cdr="http://schemas.openxmlformats.org/drawingml/2006/chartDrawing">
    <cdr:from>
      <cdr:x>0.35395</cdr:x>
      <cdr:y>0.74208</cdr:y>
    </cdr:from>
    <cdr:to>
      <cdr:x>0.37879</cdr:x>
      <cdr:y>0.87222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AB74B981-927C-3F21-4433-751FC66810BE}"/>
            </a:ext>
          </a:extLst>
        </cdr:cNvPr>
        <cdr:cNvSpPr txBox="1"/>
      </cdr:nvSpPr>
      <cdr:spPr>
        <a:xfrm xmlns:a="http://schemas.openxmlformats.org/drawingml/2006/main">
          <a:off x="2620071" y="1685924"/>
          <a:ext cx="183876" cy="2956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dirty="0">
              <a:solidFill>
                <a:srgbClr val="00B050"/>
              </a:solidFill>
            </a:rPr>
            <a:t>8</a:t>
          </a:r>
        </a:p>
      </cdr:txBody>
    </cdr:sp>
  </cdr:relSizeAnchor>
  <cdr:relSizeAnchor xmlns:cdr="http://schemas.openxmlformats.org/drawingml/2006/chartDrawing">
    <cdr:from>
      <cdr:x>0.47308</cdr:x>
      <cdr:y>0.74208</cdr:y>
    </cdr:from>
    <cdr:to>
      <cdr:x>0.49791</cdr:x>
      <cdr:y>0.87222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620781BA-9793-E124-7521-11D7E9FF1532}"/>
            </a:ext>
          </a:extLst>
        </cdr:cNvPr>
        <cdr:cNvSpPr txBox="1"/>
      </cdr:nvSpPr>
      <cdr:spPr>
        <a:xfrm xmlns:a="http://schemas.openxmlformats.org/drawingml/2006/main">
          <a:off x="3501943" y="1685924"/>
          <a:ext cx="183802" cy="2956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dirty="0">
              <a:solidFill>
                <a:srgbClr val="00B050"/>
              </a:solidFill>
            </a:rPr>
            <a:t>8</a:t>
          </a:r>
        </a:p>
      </cdr:txBody>
    </cdr:sp>
  </cdr:relSizeAnchor>
  <cdr:relSizeAnchor xmlns:cdr="http://schemas.openxmlformats.org/drawingml/2006/chartDrawing">
    <cdr:from>
      <cdr:x>0.59149</cdr:x>
      <cdr:y>0.74208</cdr:y>
    </cdr:from>
    <cdr:to>
      <cdr:x>0.62835</cdr:x>
      <cdr:y>0.87417</cdr:y>
    </cdr:to>
    <cdr:sp macro="" textlink="">
      <cdr:nvSpPr>
        <cdr:cNvPr id="7" name="TextBox 6">
          <a:extLst xmlns:a="http://schemas.openxmlformats.org/drawingml/2006/main">
            <a:ext uri="{FF2B5EF4-FFF2-40B4-BE49-F238E27FC236}">
              <a16:creationId xmlns:a16="http://schemas.microsoft.com/office/drawing/2014/main" id="{58499F36-9EA1-2973-1FAA-461B69131BB8}"/>
            </a:ext>
          </a:extLst>
        </cdr:cNvPr>
        <cdr:cNvSpPr txBox="1"/>
      </cdr:nvSpPr>
      <cdr:spPr>
        <a:xfrm xmlns:a="http://schemas.openxmlformats.org/drawingml/2006/main">
          <a:off x="4378449" y="1685924"/>
          <a:ext cx="272832" cy="3000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dirty="0">
              <a:solidFill>
                <a:srgbClr val="00B050"/>
              </a:solidFill>
            </a:rPr>
            <a:t>6</a:t>
          </a:r>
        </a:p>
      </cdr:txBody>
    </cdr:sp>
  </cdr:relSizeAnchor>
  <cdr:relSizeAnchor xmlns:cdr="http://schemas.openxmlformats.org/drawingml/2006/chartDrawing">
    <cdr:from>
      <cdr:x>0.83544</cdr:x>
      <cdr:y>0.75556</cdr:y>
    </cdr:from>
    <cdr:to>
      <cdr:x>0.87188</cdr:x>
      <cdr:y>0.87943</cdr:y>
    </cdr:to>
    <cdr:sp macro="" textlink="">
      <cdr:nvSpPr>
        <cdr:cNvPr id="8" name="TextBox 7">
          <a:extLst xmlns:a="http://schemas.openxmlformats.org/drawingml/2006/main">
            <a:ext uri="{FF2B5EF4-FFF2-40B4-BE49-F238E27FC236}">
              <a16:creationId xmlns:a16="http://schemas.microsoft.com/office/drawing/2014/main" id="{9B632F3F-8F82-E762-1F8B-7B154AA5F5DA}"/>
            </a:ext>
          </a:extLst>
        </cdr:cNvPr>
        <cdr:cNvSpPr txBox="1"/>
      </cdr:nvSpPr>
      <cdr:spPr>
        <a:xfrm xmlns:a="http://schemas.openxmlformats.org/drawingml/2006/main">
          <a:off x="6184241" y="1716538"/>
          <a:ext cx="269729" cy="2814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dirty="0">
              <a:solidFill>
                <a:srgbClr val="00B050"/>
              </a:solidFill>
            </a:rPr>
            <a:t>2</a:t>
          </a:r>
        </a:p>
      </cdr:txBody>
    </cdr:sp>
  </cdr:relSizeAnchor>
</c:userShape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5T03:00:06.02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63,'21'-2,"-1"0,1-1,0-2,-1 0,21-8,-18 5,0 1,1 1,37-4,64 8,227 26,-286-17,134 8,-164-10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5T02:50:37.80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1 125,'64'-4,"0"-2,-1-4,114-32,-119 25,0 3,1 3,1 2,103-2,761 17,-506-9,784 3,-1145 3,62 10,7 2,772-3,-556-14,134 3,528-3,-720-13,-254 13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05T16:25:54.16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1,'4'0,"7"0,9 0,10 0,12 0,4 0,1 0,-4 0,-5 0,-7 0,-5 0,-3 0,0 0,-2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02:53:59.26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0 247,'10'-52,"0"5,-9 43,-1 0,1 0,-1 0,1 1,0-1,1 0,-1 1,1-1,-1 1,1 0,0-1,0 1,0 0,1 0,-1 0,1 0,0 1,0-1,0 1,0 0,0-1,0 1,0 1,1-1,4-1,9-3,1 0,0 2,1 0,22-1,-22 3,0-1,27-8,-16 3,0 1,0 2,0 1,1 2,-1 1,1 1,39 5,14 5,-44-5,49 0,-68-5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02:54:04.50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826 62,'-11'-1,"0"0,0-1,0-1,1 1,-20-9,17 6,1 1,-1 1,-21-4,-25 4,-69 5,68 0,-63-5,59-6,41 4,-46-1,-57 7,109-1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5T02:50:42.20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46,'60'0,"0"-2,113-20,-101 12,1 2,0 4,101 7,-37 0,-109-3,-3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22:43:50.95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22,'3'-3,"1"1,-1 0,0 0,1 0,0 0,-1 1,1-1,0 1,0 0,0 0,0 1,6-1,55 0,-43 1,36 3,93 16,-49-4,90 16,13 2,-119-15,-66-12,-1-1,1-1,26 1,479-3,-260-4,-216 2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22:50:32.54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59,'6'-1,"-1"0,1 0,0-1,-1 0,1 0,-1 0,10-5,27-10,2 11,0 2,1 3,63 4,-7 0,97 7,12 0,-28 0,-10 1,2114-12,-2255 2,47 9,-59-6,0-1,1-1,-1-1,1 0,-1-2,29-4,35-30,-6-1,-61 33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22:50:44.77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1 102,'1481'0,"-1423"2,61 12,-17-2,590 2,-433-17,554 3,-790-1,0-1,27-7,17-2,145-14,592-47,-262 71,-244 4,-219-3,20 1,118-14,-98 4,179 8,-131 4,837-3,-758 20,-27-1,650-16,-427-6,8 3,-282 20,154 2,-90-4,92 20,-211-21,-62-13,0-2,53-4,65 2,-28 19,-89-10,102 3,-137-11,0-1,-1-1,1-1,0 0,-1-1,1 0,-1-2,0 0,0-1,-1 0,0-1,0-1,20-14,-23 15,0 0,0 1,21-7,-17 6,-3 2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22:52:38.0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56,'149'-2,"161"5,-223 6,-47-4,41 0,181 15,-178-9,131-2,-31-24,208-43,-265 42,36-7,-148 19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23:22:22.30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0,'57'3,"62"11,-83-9,152 23,181 18,-78-43,-180-4,-88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23:22:13.98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43,'12'-1,"0"0,-1-1,1-1,-1 1,17-8,42-9,-1 15,91 5,-54 1,25 8,-5 1,-73-9,68 14,20 0,527-9,-375-10,-105 1,210 5,-372-1,1 2,40 11,-11-2,-52-12,0 1,0-1,0-1,0 1,0-1,0 1,1-1,-1 0,0-1,0 1,0-1,0 0,0 0,0 0,0 0,0-1,5-2,-1-5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23:22:19.84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2,'77'-1,"84"3,-137 1,44 12,-47-9,1-1,41 3,198-7,-9 0,-78 18,653-19,-810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23:22:25.15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46,'271'1,"292"-3,-508-1,0-3,77-19,-97 20,1 1,-1 3,65 4,-14-1,1068-2,-1126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5T03:00:08.76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994 146,'-4'-1,"0"0,1 0,-1-1,1 0,0 0,-1 0,1 0,0 0,0 0,-4-5,-19-12,-42-6,-1 4,-71-13,116 29,-31-3,0 2,0 2,-97 7,35-1,-43-2,128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23:22:28.27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0 135,'7'-6,"0"0,1 1,-1-1,1 1,0 1,0 0,0 0,1 0,0 1,-1 0,1 1,12-2,12 0,-1 2,40 1,-39 2,48-6,39-6,209 8,-165 5,-75 0,98-4,-176 0,-1 0,0-1,0 0,0 0,0-1,0 0,10-7,17-7,-22 13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23:22:31.52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91,'3'-2,"1"0,0 0,0 0,-1 0,1-1,-1 1,0-1,0 0,0 0,5-6,8-6,-10 10,1 1,0 0,0 1,0 0,0 0,1 0,-1 1,1 0,0 1,10-2,84 2,-61 2,51 0,452-11,-508 9,64 7,0 1,43-7,-117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23:22:35.92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1,'100'4,"149"27,-35-2,-195-27,237 17,-192-17,0-3,65-10,-87 4,-6-2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23:22:39.67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1,'36'2,"0"2,63 14,-7 0,30 3,-31-5,93 4,236-19,-197-3,-144 3,87-3,-162 2,0-1,1 1,-1-1,0 0,0 0,0-1,6-2,4-5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23:22:42.17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56,'59'-18,"37"12,121 7,-72 2,-10-3,690-30,-779 25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23:22:45.43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1 101,'43'0,"7"2,-1-3,0-2,0-2,67-15,63-36,-161 51,0 1,0 1,1 0,26 1,-20 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23:22:52.04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1 100,'9'-1,"1"-1,0 0,0-1,-1 0,1-1,-1 1,15-10,23-8,-19 10,1 2,1 1,-1 2,1 1,0 1,45-1,572 7,-617-1,43 9,-9-2,48 11,-79-11,0-3,61 4,259-11,-308 2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23:22:57.18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1183 1,'-24'1,"0"2,0 1,1 1,-40 13,32-8,-59 10,13-2,62-13,-1 0,0-1,0-1,-21 1,-424-4,213-2,231 2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23:23:11.87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1358 23,'-115'-18,"-398"14,275 6,176 2,-1 2,-64 15,20-3,-6 5,93-19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9T00:37:13.09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2,'105'-1,"114"3,-86 19,-19-2,5-2,-59-8,86 4,193-14,-307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5T03:00:21.12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1269 2,'-378'-2,"-410"5,729 0,16 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9T14:42:56.71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0,'12'1,"0"1,-1 0,1 0,-1 1,15 6,-12-4,-1-1,1 0,20 2,44 2,112 6,2342-15,-2491 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9T14:43:23.79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1,'11'1,"-1"1,1 1,-1 0,0 0,0 1,0 0,0 1,-1 0,15 10,40 19,-45-28,0-1,1 0,-1-2,1 0,29 0,104-7,-131 2,92-6,86-4,288 13,-401 9,-5 0,-74-9,4-1,0 0,-1 1,1 1,11 2,-10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23:37:34.29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0 181,'133'-6,"196"-36,-195 22,-105 16,60-9,126-2,25 9,252-39,-456 40,213-19,-230 24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23:37:52.21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2578 0,'-108'0,"-652"26,382-12,343-12,-1 1,-51 12,-5 0,-385 10,446-24,-45 7,-24 2,47-10,19-1,-1 2,0 1,0 2,-55 13,-6 7,77-19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23:38:07.83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40,'63'0,"0"3,103 17,-80-6,133 6,90-18,-178-2,0 10,7 1,-115-11,-14 0,0 1,0-2,0 1,1-1,-1 0,0-1,0 0,13-5,-14 4,1 0,0 1,0 1,0 0,0 0,0 0,10 2,19-3,35-5,293-21,-12 10,181-3,3155 21,-3492 20,292-19,-266-2,-162 4,69 11,-4 1,-101-13,0 1,1-1,-1-2,29-2,-50 2,0-1,-1 1,1-1,-1 0,1 0,-1-1,1 1,-1-1,0 0,0 0,0 0,0 0,0-1,0 0,-1 0,1 0,-1 0,0 0,0-1,0 0,0 1,0-1,-1 0,3-6,-2-2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23:38:12.08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1 107,'0'-2,"1"1,0 0,-1 0,1-1,0 1,0 0,0 0,0 0,0 0,0 0,0 0,0 0,0 0,0 0,1 1,-1-1,0 0,0 1,1-1,-1 1,1-1,1 1,34-10,-36 9,67-11,1 3,73-1,140 11,-109 1,-140-2,39-1,0 3,128 21,-126-13,1-3,0-3,99-7,-36 1,-124 2,37-2,0 4,0 1,-1 2,55 14,-64-12,0-1,0-2,0-2,67-6,-16 1,-43 6,1 1,78 17,-110-17,41 3,0-2,0-3,60-6,1 2,354-18,25-5,83-9,-381 17,264 12,-245 7,-51-1,300-5,-5-36,-344 27,237 7,-211 8,-25 0,187-7,-271 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23:38:27.92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0 123,'59'-17,"42"10,116 9,-74 1,509-16,-562 11,569-3,-632 4,45-8,21-1,338-9,488 17,-452 4,-352-4,126 5,-204 1,44 11,-50-8,0-1,49 1,46 3,14 0,67-13,229 5,-247 18,-11-22,105 4,-184 7,67 2,115-9,296-5,-401-17,-118 11,104-2,-62 13,153-18,-175 9,146 7,-91 3,35-1,178-5,-243-6,85-2,801 11,-927-8,-52 5,0 1,0 1,0-1,1 2,17 0,394 13,-94-9,-215 4,141 4,-219-10,0 2,0 1,37 11,46 6,-40-11,-43-5,1-1,-1-1,0-3,42-2,-72 0,0 0,0-1,0 1,-1-1,1 0,0 0,-1 0,0-1,1 0,-1 1,0-2,0 1,-1 0,1-1,-1 0,4-4,27-25,-33 33,0-1,0 1,0-1,0 1,0-1,0 1,0-1,1 1,-1 0,0 0,0 0,0-1,0 1,0 0,0 0,0 1,1-1,-1 0,0 0,0 0,0 1,0-1,0 1,0-1,0 1,0-1,1 2,-1-2,0 1,0 0,0-1,0 1,0-1,1 1,-1-1,0 0,0 1,0-1,0 0,1 0,-1 0,0 0,0 0,0 0,1 0,-1 0,0-1,0 1,0 0,0-1,0 1,1-1,-1 1,0-1,1 0,4-4,-1-1,1 1,-1-1,0 0,-1 0,5-8,9-12,-18 26,0 0,1-1,-1 1,0 0,0 0,0-1,0 1,0 0,0-1,1 1,-1 0,0 0,0-1,0 1,1 0,-1 0,0-1,0 1,1 0,-1 0,0 0,1 0,-1-1,0 1,1 0,-1 0,0 0,0 0,1 0,-1 0,0 0,1 0,-1 0,0 0,1 0,-1 0,0 0,1 0,-1 0,0 0,1 0,-1 1,0-1,1 0,-1 0,0 0,0 0,1 1,-1-1,0 0,0 0,1 1,-2 17,-6-4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23:38:37.57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82,'565'0,"-540"2,-1 0,1 2,32 8,-34-6,2 0,-1-3,39 3,1474-7,-1431-4,118-20,-123 10,153-1,-167 17,0-4,97-17,-95 10,100 1,41-3,-126 4,133 9,-87 1,929-2,-1023 3,1 3,70 16,-22-4,39 6,146 19,261-21,-8-22,-482 9,-54-7,1 0,0-1,-1 1,1-2,0 1,0-1,-1 0,1-1,14-2,151-32,-114 25,-38 6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23:38:43.04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64,'8'-7,"0"1,0 0,1 0,0 1,0 0,0 1,1 0,-1 0,1 1,0 0,0 0,0 2,12-2,20 0,81 4,-56 2,837-3,-868 2,1 2,43 10,-39-7,52 4,574-7,-351-6,1810 2,-1670 17,-344-15,416-2,-486-3,-16-1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23:38:52.19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0,'821'0,"-779"0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5T03:00:24.68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1047 46,'-6'-1,"0"0,-1 0,1-1,0 1,0-2,0 1,-8-5,-31-10,-16 10,0 3,-100 7,39 0,84-3,-63-2,0 5,-176 28,255-26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23:38:54.53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1 116,'897'-38,"-896"38,178-21,186 1,-204 17,194-28,-330 29,0 2,0 0,49 8,31 2,200-11,-270 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9T01:21:26.31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0,'673'0,"-664"1,-1-1,1 2,0-1,-1 1,1 0,-1 1,1 0,12 7,-5-3,17 5,50 12,-50-16,57 23,-78-27,0 0,0 0,0-1,1-1,0 0,18 0,83-5,-39 0,1484 3,-1502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9T01:22:21.12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0,'26'11,"0"-1,1-1,0-1,0-1,30 2,142 8,-148-14,804 6,-506-11,-276 3,0-4,-1-3,110-22,-159 23,0 1,1 1,-1 2,1 0,37 4,-34-1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9T01:22:26.46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44,'6'5,"-1"-1,1 1,0-2,0 1,0-1,0 1,1-2,-1 1,14 3,68 10,-61-12,265 52,-238-49,2-3,108-5,-59-2,-11 1,117 4,-126 8,-49-5,42 1,61-5,-1-6,1-6,183-39,-237 35,1 5,138-1,-82 7,23-3,5 1,279-45,-389 42,1 4,0 1,70 7,-36-1,-69-1,1 2,-1 1,26 8,-24-6,0 0,39 2,81-7,124 10,-181 3,105 32,-120-27,-51-13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9T03:06:54.21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60,'888'0,"-869"1,0 0,0 2,0 0,-1 1,1 0,-1 2,0 0,-1 1,29 16,-27-15,1 0,0-2,1 0,-1-2,1 0,0-1,40 0,-48-3,25 4,47 11,-51-8,68 5,-16-9,163 25,-206-21,76 1,-77-7,71 11,-75-5,71 5,-95-12,1-1,-1 0,0 0,1-1,-1-1,0-1,0 0,13-6,-26 10,-1 0,1 0,-1 0,1-1,-1 1,1 0,-1 0,1 0,-1-1,1 1,-1 0,1-1,-1 1,1 0,-1-1,0 1,1 0,-1-1,0 1,1-1,-1 1,0-1,1 1,-1-1,0 1,0-1,0 1,0-1,1 1,-1-1,0 0,0 1,0-1,0 1,0-1,0 1,0-1,-1 1,1-1,0 1,0-1,0 0,-1 1,1-1,0 1,0 0,-1-1,1 1,0-1,-1 1,1-1,0 1,-1 0,1-1,-1 1,1 0,-1-1,1 1,-1 0,1 0,-1-1,1 1,-1 0,0 0,-42-20,35 17,-66-31,33 14,-1 2,-1 2,-64-16,-77 9,177 23,-108-19,78 12,-62-5,-121 13,-56-3,192-5,-100-5,-687 12,1598 0,-725 0,0 0,-1 0,1 0,-1-1,1 1,-1 1,1-1,-1 0,1 0,-1 0,1 1,-1-1,1 1,-1-1,1 1,-1 0,0 0,1-1,-1 1,0 0,0 0,0 0,1 0,-1 1,0-1,0 0,-1 0,1 1,0-1,1 2,-3-1,1 1,0-1,0 0,-1 0,1 1,-1-1,0 0,0 0,0 0,0 0,0 0,0 0,0 0,-1 0,1 0,-1 0,1-1,-1 1,0-1,-3 3,-12 8,-1-1,-1-1,1-1,-2 0,1-1,-1-1,-31 6,29-7,-4 2,-1-2,0-1,-43 3,55-7,-1-1,1-1,0-1,-1 0,1-1,0-1,-28-10,32 10,0 1,-1 0,0 1,1 0,-1 1,0 1,-12 0,7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9T01:21:11.43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0,'740'0,"-697"3,85 14,16 2,462-15,-319-6,643 2,-695 10,-29-1,-119-8,208 11,-191-5,122-7,47 2,16 18,-184-8,135 32,-62-9,-121-31,-39-6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9T01:22:18.80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0,'9'1,"-1"1,1-1,-1 1,0 1,0-1,8 5,29 8,77 6,177 7,-222-18,-51-6,45 2,226-5,253-4,-342-17,-129 10,90-1,360-15,-485 20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9T01:22:28.70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44,'192'0,"847"-21,431-2,-970 26,-137-3,-338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9T03:07:51.43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96,'156'2,"172"-4,-278-3,-1-3,70-19,-77 16,0 1,1 3,1 1,48-1,-49 9,-9 0,0-2,-1-1,1-2,33-6,-49 6,0 1,0 2,0-1,0 2,30 5,14-1,852 3,-525-11,-384 3,0 0,1 1,-1-1,1 1,-1 0,7 3,-11-4,-1 0,1 0,-1 0,0 0,1 0,-1 1,1-1,-1 0,0 0,1 1,-1-1,0 0,0 1,1-1,-1 0,0 1,0-1,1 0,-1 1,0-1,0 1,0-1,0 0,1 1,-1-1,0 1,0-1,0 0,0 1,0-1,0 1,-18 18,-31 13,-87 40,86-47,23-10,-1-2,-1-1,-58 17,-17-19,7-1,27 5,44-7,0-2,0-1,0 0,-1-2,1-2,-45-3,-22-6,1 4,-94 7,43 1,-497-4,629 0,0 0,1-1,-1-1,1 0,0 0,-1-1,1 0,-17-11,13 8,-1 0,-27-9,-20-2,-52-13,100 29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03:14:28.16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60,'252'-20,"-149"18,180 5,-266-1,0 1,0 0,23 9,-24-7,-1-1,0 0,1-1,21 1,175 15,1471-19,-779-1,-821 11,-5 1,87-13,62 4,-143 7,-43-4,47 0,1713-5,-1631-10,10 0,-14 0,-22 1,258-7,-289 8,218-9,208-5,-218 7,-163 12,-42-6,31-1,847 11,-985-1,0 1,1-1,-1 2,12 2,-7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5T02:50:12.58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49,'1418'0,"-1311"10,-75-5,45 0,1 5,-8 0,215-9,-145-2,-115-1,-1 0,1-2,-1-1,43-14,-37 9,1 2,37-5,-31 9,153-10,-70 10,-91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03:12:47.17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0 100,'14'-1,"-1"-1,0 0,0-1,13-5,15-3,193-22,-127 14,-79 12,1 2,45-3,337 10,-317 4,95 20,-140-16,1-3,72 3,530-11,-504-9,5 0,-45 8,101 5,-137 5,56 4,-84-11,-20 0,1-1,-1-1,29-4,-36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03:12:51.20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33,'769'0,"-763"1,0-1,1 0,-1-1,0 1,0-1,0-1,-1 1,1-1,0 0,0 0,-1 0,1-1,-1 0,0 0,6-5,-11 8,0 0,0 0,0 0,0 0,0 0,0 0,-1 0,1 0,0 0,0-1,0 1,0 0,0 0,0 0,0 0,0 0,0 0,0 0,0 0,0 0,0 0,0 0,-1 0,1-1,0 1,0 0,0 0,0 0,0 0,0 0,0 0,0 0,0 0,0 0,0-1,0 1,0 0,0 0,0 0,1 0,-1 0,0 0,0 0,0-1,-9 6,0 3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03:13:01.50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99,'40'-14,"-21"7,24-5,1 3,0 1,0 3,1 1,78 4,-90 0,-15-1,0-1,0-1,0-1,21-6,-26 5,1 1,-1 1,1 0,0 1,0 1,1 0,-1 0,21 3,67 11,0-6,153-7,-105-2,247 4,404-5,-696-4,-71 3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03:13:07.33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65,'126'-10,"-83"4,45 1,-87 5,31 1,1-1,0-1,-1-2,1-1,47-13,-59 11,0 1,1 2,0 0,35 0,90 10,14 10,-62-6,99 0,1154-12,-1335 1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03:13:14.44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25,'46'-16,"17"10,1 3,98 8,-43 15,-83-17,0 2,68 19,1-1,-20-11,89-1,430-8,-304-5,-289 1,0-1,-1 0,1 0,-1-1,1 0,-1-1,0 0,17-10,-11 5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03:13:21.38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8,'187'3,"198"-6,-359 0,-3-2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03:13:26.20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0 170,'80'-15,"113"-8,208 2,348 21,-729 1,0 1,0 1,21 6,43 6,635-2,-484-16,15 13,-26 0,8-15,361-52,21-15,-346 43,-193 21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03:13:37.47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1 239,'6'-1,"-1"0,1 0,0-1,-1 0,1 0,-1 0,10-5,27-10,63 3,1 4,207 8,-151 4,396 0,598-5,-881-6,120-1,-39-11,23 1,572-17,-244-3,-179 40,-512-1,0-1,0-1,0 0,25-9,-25 7,0 1,0 0,0 1,29-1,-26 4,-2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03:13:45.34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1 201,'0'-2,"1"1,0-1,-1 1,1 0,0-1,0 1,0 0,0-1,1 1,-1 0,0 0,0 0,1 0,-1 0,0 1,1-1,-1 0,1 1,1-2,32-10,28-3,1 4,0 2,97-1,-109 10,17-1,1 3,124 21,-117-12,0-4,1-2,106-9,-36 1,2912 3,-2720-23,-190 8,193 11,-181 7,139-1,316-5,-137-42,-397 34,6 5,133 5,55-2,272-14,-234 14,277-27,-242 26,-183 7,439-4,-587 2,0 1,0 0,-1 2,24 6,-26-4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03:13:50.1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0 143,'2'-2,"0"0,0 0,0 0,0 0,1 0,-1 0,0 1,1-1,0 1,-1-1,1 1,0 0,-1 0,1 0,0 1,4-1,1-2,35-10,2 1,-1 3,89-8,-66 16,1 2,0 4,110 22,-39-11,-4 0,-31 0,165 6,111-23,-157-1,568 4,847-5,-1306-6,132-1,6-30,-88 2,246 34,-310 7,-172-3,0-6,237-41,-341 37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5T02:47:44.94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69,'7'-1,"0"0,0-1,0 0,0 0,0 0,0-1,9-4,-8 3,0 0,0 1,0 0,17-3,45 2,97 5,-62 1,145 0,342-4,-392-8,91 0,-239 7,-35-2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03:14:03.63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83,'494'-23,"-188"4,-182 11,49-2,9 11,399-17,-160 9,-239 10,3265-3,-3116 25,-109-4,547-8,-550-14,-210 1,-1-1,1-1,-1 0,0 0,0 0,0-1,0 0,0-1,9-5,39-15,-38 19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03:14:08.33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1,'1146'0,"-881"20,-23-23,155 6,-237 17,70-22,121 4,-256 6,77 3,-92-10,448-3,-391-7,35-1,14 10,775-15,-448 11,-67 3,-344-9,23 0,2636 11,-2489 9,-37-1,-118-6,184-6,-268-4,-18 3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03:14:13.87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1 159,'144'-1,"153"3,-206 7,38 2,-14-13,-57-1,0 3,67 8,8 5,251-8,-206-7,2463 2,-2505-10,-3 0,519 12,393-4,-908-3,0-5,173-36,-137 20,-42 9,57-9,0 8,209 8,-257 13,204-6,-254-5,87-4,724 13,-863 1,0 1,48 12,-50-8,1-1,61 1,-52-6,70 11,-107-10,11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03:14:22.47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0 140,'93'5,"-1"4,160 37,-195-34,-16-6,55 2,-26-3,93 2,-93-6,72 10,-51-2,179-7,-130-5,3082 3,-2690-45,-273 15,2 22,-30 3,756-115,-901 103,-38 6,1 2,0 3,56-1,236 10,274 8,228-3,-624-8,-191 1,47 8,6 2,10-5,157 7,-228-13,0 2,1 0,-1 2,0 0,-1 1,23 9,-41-14,0 0,0 0,1 1,-1-1,0 0,0 1,0-1,0 1,0 0,0-1,0 1,0 0,0-1,0 1,-1 0,1 0,0 0,0 0,-1 0,1 0,0 0,-1 0,1 0,-1 0,0 0,1 0,-1 0,0 1,0-1,1 0,-1 0,0 0,0 1,0-1,0 0,-1 2,-5 9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03:14:33.38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0 238,'2697'0,"-2339"-20,19 0,-350 21,-1-1,1-1,0-2,0 0,-1-2,38-11,-44 11,1 0,0 2,0 0,0 2,0 0,24 3,35-3,116-12,200-9,-204 20,264-15,-203-14,-73 7,234 0,1321 26,-890-4,-694-7,-95 3,91 4,54 14,262-18,-49-3,-294 9,-103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03:14:44.85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1 122,'7'-1,"0"0,0 0,0-1,0 0,0 0,-1 0,10-6,36-10,0 13,-1 2,69 6,-19 0,1846-3,-1801-20,1055 18,-587 4,-487-1,417-17,-142 9,-235 9,915-2,-655-19,-153 19,311-12,-124 15,-214 5,663-6,-492-3,-402 1,-5 1,0-1,0 0,0-1,0 0,-1-1,1 0,0-1,14-5,-11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03:14:49.01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1 231,'44'-15,"28"9,143 5,-94 4,375-2,551-3,-910-4,226-39,-317 39,93 2,-24 1,927-125,-1003 121,0 1,0 3,1 1,77 6,263 3,-56-4,-192 14,13 1,199-16,23 0,-199 22,-20-2,593-7,-508-17,-184 2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20:30:58.05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0,'6'1,"-1"1,0-1,0 1,0 0,0 0,0 1,7 4,17 7,2-4,1-1,0-1,1-2,-1-1,1-2,0-1,0-2,0-1,0-1,0-2,48-12,-32 8,1 2,-1 2,1 2,55 5,2 0,333-3,-411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20:30:03.44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0 283,'6'0,"0"1,0-2,0 1,0-1,0 0,0 0,0 0,0-1,0 0,7-4,-10 4,-1 0,0 0,1 0,-1-1,0 1,0-1,0 1,-1-1,1 0,0 1,-1-1,0 0,0 0,0 0,0 0,0 0,-1-1,1 1,-1 0,0 0,0-5,0 2,0-1,1 0,-1-1,1 1,0 0,1 0,3-11,-4 16,1-1,0 1,-1 0,1-1,0 1,0 0,0 0,0 0,0 0,1 1,-1-1,1 0,-1 1,1 0,-1 0,1 0,0 0,0 0,5-1,52-11,0 2,0 2,109 0,12 8,145 4,-241 6,39 1,1278-6,-712-7,-342 18,43-8,-223-9,-146 0,-1 0,1-2,-1 0,42-14,-33 8,45-7,-65 14,-1 1,0-1,1-1,13-7,-17 8,0 0,0 0,0 1,1-1,-1 1,1 1,-1-1,1 1,0 0,0 1,8-1,-14 1,-1 0,0 0,0 0,1 0,-1 0,0 0,1 0,-1 0,0 0,1 0,-1 1,0-1,0 0,1 0,-1 0,0 0,0 0,1 0,-1 1,0-1,0 0,1 0,-1 0,0 1,0-1,0 0,0 0,1 1,-1-1,0 0,0 0,0 1,0-1,0 0,0 1,0-1,0 0,0 0,0 1,0 0,-2 3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20:31:06.11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23,'98'-19,"341"16,-221 5,-98-4,131 5,-81 15,-80-12,98 20,-21-2,44-13,-78-6,-89-2,606 21,1361-24,-1711-19,-139 16,0-8,242-47,-361 52,1 1,0 3,78 5,-20 0,1006-3,-1085 1,-1 1,1 2,29 7,34 6,134 10,316 29,-243-54,-145-4,-138 1,0 0,0-1,0 0,0-1,0 0,0 0,-1-1,1 0,-1-1,13-8,-9 5,1 1,0 0,18-6,-17 7,-3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5T02:48:15.63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23,'23'-1,"45"-9,23 0,4 8,176 5,-187 7,-46-5,47 1,-53-6,-1 1,0 2,0 1,40 10,-22-5,1-2,0-2,0-2,88-7,-25 1,83 13,-20 1,85-2,59 1,-283-10,0 1,0 1,0 3,50 11,-16-2,0-3,0-4,1-3,92-5,77 3,-36 17,356-17,-321-3,-110-10,-88 6,50 0,-89 5,1-1,-1 1,1-1,-1 0,1-1,-1 1,0 0,1-1,-1 0,0 0,0 0,0 0,-1 0,4-4,-4 4,1 0,-1 0,1 0,0 0,0 0,-1 0,1 1,0 0,0-1,1 1,-1 0,4-1,-3 4,-1-1,1 1,-1-1,0 1,0 0,0 0,0 1,0-1,0 1,0-1,-1 1,1 0,-1 0,0 0,0 0,0 0,0 0,-1 1,1-1,-1 1,0-1,2 7,-3-12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20:31:12.28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0,'692'0,"-581"11,-3-1,239 9,628-18,-467-2,-375-9,4-1,4549 12,-4587 9,-71-5,45 0,266-3,295-5,-567-1,-48 4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20:31:19.08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0 103,'5'-2,"0"0,0-1,-1 1,1-1,-1 0,8-8,3 0,-3 5,0 0,1 0,0 1,0 1,24-6,70-7,-105 17,135-10,196 9,-139 4,-139-3,897 36,-563-5,-191-1,-96-12,-47-12,1-3,81-6,-30 1,3843 1,-3829 12,-6-1,656-11,-755 1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20:31:26.24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2,'309'-2,"326"5,-499 7,38 0,-125-7,87 15,-53-5,7-6,157-7,-103-3,2500 3,-2495 11,7-1,151 11,-124-4,52 16,-41-4,-58-12,461-15,-299-3,-264 3,0 1,54 13,27 3,387 0,-428-18,93 14,99 11,328-10,-583-15,0-2,0 0,0 0,-1-1,1 0,0-1,17-6,-16 2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20:31:32.60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46,'7'-1,"0"0,1 0,-1-1,0 0,0-1,9-4,24-7,11 7,-1 2,1 3,74 5,-16 0,1576-3,-1648 1,41 8,31 1,1399-8,-739-4,3248 2,-3962-10,-30 4,-12 4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20:31:37.48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1 120,'5'-1,"1"0,-1-1,0 1,0-1,0 0,6-4,13-5,47-12,1 4,1 2,0 4,1 3,131-1,930 12,-790 19,440-21,-685 11,-11 0,888-7,-497-6,-5 3,-457 1,-1 1,0 1,28 8,28 3,586 15,-620-28,43 8,37 1,2318-11,-2398-2,-22-2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20:31:45.01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0 203,'10'-1,"1"0,-1-1,0 0,-1-1,1 0,12-5,-12 4,1 0,0 1,0 0,0 0,13 0,72-7,37 0,3915 10,-3212-48,-572 2,-7 2,-184 40,105 6,-56 1,178 9,511-1,-475-14,64-8,15 1,1734 11,-2089 1,79 15,34 2,86-17,-229-2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20:31:57.76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82,'10'-1,"0"0,0-1,0 0,0-1,0 0,11-5,-10 4,0 0,0 0,0 2,23-4,278 4,-154 4,-86 9,-5-1,118 9,-17-20,116 2,-111 19,789-18,-467-4,-255-19,4 1,37 3,-64 1,419 10,-429 7,-182-2,45-8,17-2,924 9,-492 5,892-3,-1173 10,-15 0,1643-8,-911-4,-948 2,15 3,-18 2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20:32:02.67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32,'4054'0,"-3878"-10,12 0,381 11,-563-1,0 0,1-1,-1 0,0 0,0 0,8-3,-3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9T02:33:25.81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0,'123'20,"-119"-20,193 16,-164-11,160 30,-132-23,1-2,66 0,18 3,134 5,-162-14,14 4,115 3,-1-13,149 4,-286 9,-88-7,0-1,0-1,0 0,1-2,-1-1,0 0,1-1,24-7,-22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9T02:33:31.26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64,'366'-25,"-245"13,174 3,-17 2,348-3,-375 12,-198-3,-1 2,0 2,0 3,70 16,-103-17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5T02:49:13.67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83,'4'0,"1"-1,-1-1,1 1,-1-1,0 1,0-1,0-1,6-2,24-11,14 5,1 3,82-3,103 12,-90 1,-97-2,44 1,108-14,-94 4,170 7,-126 5,1383-3,-1487 3,0 1,-1 3,80 23,8 1,34 12,-130-39,-1-1,1-1,49-5,-6 0,929 3,-944-4,-55 4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03:01:31.86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23,'97'-10,"-69"5,44 0,189 3,236 5,-262 19,-55-3,21-1,188 10,143 4,-498-32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03:01:41.31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25,'45'-1,"1"-1,45-10,-38 6,0 3,87 5,-34 1,58 7,-54-1,97 11,51 2,112-4,180 1,-400-19,-133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03:01:51.41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81,'9'-9,"1"2,-1-1,1 2,1-1,-1 1,1 1,0 0,1 0,-1 1,1 1,0 0,20-3,12 2,0 1,52 4,-34 1,85 8,-84-3,9 3,85 23,-66-13,184 20,-39-8,-112-17,0-4,200-10,-147-3,39-1,215 6,-354 7,17 0,88-8,324-6,-342-15,-107 9,70-1,-97 11,-11 1,-1-1,1-1,-1-1,0-1,0 0,0-1,21-8,6-1,-34 12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03:01:59.45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81,'1'-1,"-1"-1,1 0,-1 0,1 0,0 1,0-1,0 0,0 1,0-1,0 1,0-1,1 1,-1 0,0-1,1 1,-1 0,1 0,0 0,-1 0,1 0,0 0,-1 1,1-1,0 0,0 1,2-1,55-11,-51 11,369-31,3 31,-175 3,152 21,-303-17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03:02:08.74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60,'127'-10,"5"0,-120 9,0 0,-1-1,1 0,-1-1,21-8,31-7,-52 17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03:02:16.85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0 151,'22'-1,"-1"-2,0 0,0-2,37-12,27-7,-24 9,0-3,93-41,-141 53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03:02:37.50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0 119,'7'-1,"-1"0,0 0,0-1,1 0,-2 0,13-6,16-5,7 6,1 2,0 2,0 2,54 5,7-1,-66-1,-1 1,54 13,28 3,211 0,-196-21,166 4,-189 7,26 2,1737-9,-916-5,-650 5,339-4,-582-2,0-3,68-16,-21-2,107-17,-75 22,199-17,-313 38,54 7,-1 1,182 11,108 3,-92-4,85 1,-334-20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03:02:43.68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0 106,'39'-3,"0"-1,0-2,-1-2,0-1,54-22,4 0,-72 27,0 0,1 1,0 1,-1 2,39 3,4 0,131 17,285-19,-436 3,51 11,-53-7,55 2,169-10,36 2,-277 1,0 1,34 10,18 3,82-1,301-9,-249-10,2312 3,-2488 0,0-3,-1 0,55-14,-53-3,-29 13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03:02:52.01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0,'1'1,"-1"0,1 0,-1 0,1 0,-1 0,1-1,0 1,-1 0,1 0,0-1,0 1,0 0,-1-1,1 1,0 0,0-1,0 0,0 1,0-1,0 1,0-1,0 0,0 0,0 0,0 1,0-1,2 0,38 3,-30-2,231 40,-162-30,97 27,-150-33,45 4,-9-3,17 2,1-4,84-6,-36 0,57 0,206 4,-299 8,11 0,1262-11,-891-29,9-1,-145 13,77-8,-316 17,225 6,-15 2,-256-11,-40 9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03:02:58.30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98,'8'-6,"0"0,1 1,0 0,0 0,0 1,0 0,19-4,17-8,-24 8,2 2,-1 0,1 1,-1 2,32-2,-29 2,35 1,1 1,100 13,-114-7,278 0,-179-8,-125 3,359 12,188-1,-335-14,1441 3,-1640 2,58 10,-34-2,115 4,253-10,-215-6,2319 2,-2492-2,41-7,-42 4,44 0,44 4,129 3,-202 5,-52-7,0 0,0 0,0 0,-1 0,1 0,0 0,0 0,0 0,0 0,-1 0,1 0,0 0,0 0,0 0,-1 0,1 0,0 0,0 0,0 0,-1 1,1-1,0 0,0 0,0 0,0 0,-1 0,1 0,0 1,0-1,0 0,0 0,0 0,0 0,-1 1,1-1,0 0,0 0,0 0,0 0,0 1,0-1,0 0,0 0,0 0,0 1,0-1,0 0,0 0,0 0,0 1,0-1,0 0,0 0,0 0,0 1,1-1,-1 0,0 0,0 0,0 0,0 1,0-1,1 0,-15 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5T02:50:22.44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1,'1348'0,"-1308"3,0 0,48 12,-49-7,1-2,47 1,3322-8,-3292 11,-1 0,651-28,-731 14,67-15,-23 3,-44 13,-1 1,1 2,-1 2,57 9,-88-11,25 4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03:03:04.52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1 154,'3'-4,"2"0,-1 0,0 1,1 0,-1 0,1 0,0 0,0 1,0-1,1 1,-1 1,0-1,1 1,-1 0,1 0,0 0,6 1,79-11,106 3,-4 9,614-17,-18-13,8 31,-265 1,6-1,565-4,-823-7,188-1,-368 10,479-16,-149 9,-248 10,15-1,209-5,-331-8,-57 7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5T03:15:48.50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0 193,'2'-16,"1"-1,0 1,1-1,1 1,1 1,0-1,9-15,-4 6,-9 23,-1 0,1 0,0 0,0 0,1 1,-1-1,0 0,1 1,-1 0,0 0,1 0,0 0,-1 0,1 0,-1 1,1-1,0 1,0-1,-1 1,1 0,0 0,-1 1,1-1,4 1,71 13,-32-7,-1-1,1-2,91-5,26 1,-88 10,-51-5,0-2,26 0,412-4,-282 21,-141-19,488-2,-420-8,80-2,-139 12,-17 0,1-1,-1-1,1-2,35-7,-31 4,-1 2,1 1,0 2,51 4,1 0,1770-3,-1838 1,1 1,24 5,40 4,161-25,-185 9,292 0,-191 8,2146-3,-2238-10,-6 0,97 10,-141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5T03:15:54.25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0 103,'1'-1,"-1"0,0 0,1 0,-1 0,1 0,-1 1,1-1,-1 0,1 0,0 0,-1 1,1-1,0 0,0 1,-1-1,1 1,0-1,0 1,0-1,0 1,0-1,0 1,1-1,30-7,-26 6,67-16,148-33,-180 47,0 2,0 2,0 1,52 9,53 1,88 1,211 17,-357-20,-10 0,128-9,29 1,-133 9,29 1,75-13,230 4,-301 5,192 5,-261-13,27 0,144 15,-182-8,100-4,-1-1,-74 8,30 2,-56-11,80 12,88 4,-41-5,-106-2,195 27,-203-26,2-4,112-4,-135-2,-2-1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05T16:52:06.68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05T16:25:20.14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05T16:25:27.74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43,'22'-1,"-1"-2,1 0,32-10,-31 7,-1 1,1 1,27-1,21 2,-1 4,1 3,0 2,109 26,-119-18,1-2,126 6,132-19,-129-2,1104 3,-1098-11,4 1,250 11,-435-1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05T16:25:30.80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95,'1'-2,"1"0,0 0,-1 0,1 0,0 0,0 0,0 1,1-1,-1 1,0-1,1 1,-1 0,1 0,-1 0,1 0,-1 0,1 1,2-1,2-2,31-11,-19 6,0 1,0 1,0 0,34-4,-13 4,-33 4,0 0,-1 1,1 0,0 0,0 1,0 0,0 0,0 0,-1 1,1 0,0 1,0-1,9 5,17 8,-18-8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05T16:25:42.09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62,'1'-2,"-1"1,1 0,-1 0,1 0,0 1,-1-1,1 0,0 0,0 0,0 0,0 1,0-1,0 0,0 1,0-1,0 1,0-1,0 1,0 0,0-1,0 1,0 0,1 0,-1-1,0 1,2 1,40-4,-36 3,458-3,-238 5,-212 0,-1 0,0 0,0 1,0 1,0 1,0 0,-1 1,16 8,-10-4,0-2,0 0,28 6,34 1,160 7,88-22,-151-2,-130 0,0-3,84-20,30-3,-59 9,-76 13,0 0,1 2,33-1,-20 3,-1-2,1-2,40-11,-41 7,0 3,0 1,50-1,1150 9,-1223-1,0 0,28 7,-41-7,13 3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05T16:25:44.82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0 118,'47'-3,"0"-2,-1-2,0-3,85-28,64-13,-177 48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05T16:25:52.08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62,'273'-15,"-144"6,13-3,32-5,327 8,-286 12,837-3,-1020 2,0 1,52 12,-51-8,0-1,42 2,17-3,119 21,131 17,-316-41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BCEB9-C9F8-409F-8CF0-AFB45A3C1223}" type="datetimeFigureOut">
              <a:rPr lang="en-US" smtClean="0"/>
              <a:t>4/30/2023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445FF5-7E6C-4654-BE21-FF2BFD240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885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:\Work\oDesk_JOB\FLCCC\conference presentation\BG.jp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-1" y="0"/>
            <a:ext cx="9143999" cy="5143499"/>
          </a:xfrm>
          <a:prstGeom prst="rect">
            <a:avLst/>
          </a:prstGeom>
          <a:noFill/>
        </p:spPr>
      </p:pic>
      <p:pic>
        <p:nvPicPr>
          <p:cNvPr id="8" name="Picture 2" descr="D:\Work\oDesk_JOB\FLCCC\Conference logo\Final\final_darker_background_RedC.jpg"/>
          <p:cNvPicPr>
            <a:picLocks noChangeAspect="1" noChangeArrowheads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157182" y="133350"/>
            <a:ext cx="3952835" cy="118913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0B0AC-9599-4E99-8C54-1308E3BC1219}" type="datetimeFigureOut">
              <a:rPr lang="en-US" smtClean="0"/>
              <a:t>4/30/2023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01360-52A3-4D36-9997-E620B1B643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0B0AC-9599-4E99-8C54-1308E3BC1219}" type="datetimeFigureOut">
              <a:rPr lang="en-US" smtClean="0"/>
              <a:t>4/30/2023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01360-52A3-4D36-9997-E620B1B643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0B0AC-9599-4E99-8C54-1308E3BC1219}" type="datetimeFigureOut">
              <a:rPr lang="en-US" smtClean="0"/>
              <a:t>4/30/2023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01360-52A3-4D36-9997-E620B1B643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7C2C9-98D7-4439-B27F-C9A99EB22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93B94-79AC-4E5B-9A41-BE14C6C4D7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BC7836-5F2C-4D20-9687-4F3A70805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86BCB-2567-4B05-A9B3-BB44CA32D338}" type="datetimeFigureOut">
              <a:rPr lang="en-US" smtClean="0"/>
              <a:t>4/30/2023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ED1256-0571-4803-8B4F-D0719262E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7F4DA6-3177-43D3-A028-386D4BA99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69761-EE4E-4982-863C-3CE510DEA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871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742950"/>
          </a:xfrm>
          <a:prstGeom prst="rect">
            <a:avLst/>
          </a:prstGeom>
          <a:solidFill>
            <a:srgbClr val="0682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5" descr="D:\Work\oDesk_JOB\FLCCC\Conference logo\Final\Square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00" y="4095750"/>
            <a:ext cx="842963" cy="842963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:\Work\oDesk_JOB\FLCCC\conference presentation\BG.jp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-1" y="0"/>
            <a:ext cx="9143999" cy="5143499"/>
          </a:xfrm>
          <a:prstGeom prst="rect">
            <a:avLst/>
          </a:prstGeom>
          <a:noFill/>
        </p:spPr>
      </p:pic>
      <p:pic>
        <p:nvPicPr>
          <p:cNvPr id="4" name="Picture 5" descr="D:\Work\oDesk_JOB\FLCCC\Conference logo\Final\Square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3300" y="819150"/>
            <a:ext cx="1600200" cy="1600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 userDrawn="1"/>
        </p:nvSpPr>
        <p:spPr>
          <a:xfrm>
            <a:off x="2514600" y="2571750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68282"/>
                </a:solidFill>
                <a:latin typeface="Montserrat" pitchFamily="50" charset="0"/>
              </a:rPr>
              <a:t>THANK YOU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0B0AC-9599-4E99-8C54-1308E3BC1219}" type="datetimeFigureOut">
              <a:rPr lang="en-US" smtClean="0"/>
              <a:t>4/30/2023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01360-52A3-4D36-9997-E620B1B643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0B0AC-9599-4E99-8C54-1308E3BC1219}" type="datetimeFigureOut">
              <a:rPr lang="en-US" smtClean="0"/>
              <a:t>4/30/2023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01360-52A3-4D36-9997-E620B1B643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0B0AC-9599-4E99-8C54-1308E3BC1219}" type="datetimeFigureOut">
              <a:rPr lang="en-US" smtClean="0"/>
              <a:t>4/30/2023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01360-52A3-4D36-9997-E620B1B643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0B0AC-9599-4E99-8C54-1308E3BC1219}" type="datetimeFigureOut">
              <a:rPr lang="en-US" smtClean="0"/>
              <a:t>4/30/2023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01360-52A3-4D36-9997-E620B1B643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0B0AC-9599-4E99-8C54-1308E3BC1219}" type="datetimeFigureOut">
              <a:rPr lang="en-US" smtClean="0"/>
              <a:t>4/30/2023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01360-52A3-4D36-9997-E620B1B643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0B0AC-9599-4E99-8C54-1308E3BC1219}" type="datetimeFigureOut">
              <a:rPr lang="en-US" smtClean="0"/>
              <a:t>4/30/2023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01360-52A3-4D36-9997-E620B1B643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0B0AC-9599-4E99-8C54-1308E3BC1219}" type="datetimeFigureOut">
              <a:rPr lang="en-US" smtClean="0"/>
              <a:t>4/30/2023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01360-52A3-4D36-9997-E620B1B6435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customXml" Target="../ink/ink13.xml"/><Relationship Id="rId12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openxmlformats.org/officeDocument/2006/relationships/customXml" Target="../ink/ink15.xml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customXml" Target="../ink/ink12.xml"/><Relationship Id="rId9" Type="http://schemas.openxmlformats.org/officeDocument/2006/relationships/customXml" Target="../ink/ink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26" Type="http://schemas.openxmlformats.org/officeDocument/2006/relationships/customXml" Target="../ink/ink20.xml"/><Relationship Id="rId39" Type="http://schemas.openxmlformats.org/officeDocument/2006/relationships/image" Target="../media/image50.png"/><Relationship Id="rId21" Type="http://schemas.openxmlformats.org/officeDocument/2006/relationships/image" Target="../media/image41.png"/><Relationship Id="rId34" Type="http://schemas.openxmlformats.org/officeDocument/2006/relationships/customXml" Target="../ink/ink24.xml"/><Relationship Id="rId42" Type="http://schemas.openxmlformats.org/officeDocument/2006/relationships/customXml" Target="../ink/ink28.xml"/><Relationship Id="rId47" Type="http://schemas.openxmlformats.org/officeDocument/2006/relationships/image" Target="../media/image54.png"/><Relationship Id="rId7" Type="http://schemas.openxmlformats.org/officeDocument/2006/relationships/image" Target="../media/image28.png"/><Relationship Id="rId2" Type="http://schemas.openxmlformats.org/officeDocument/2006/relationships/customXml" Target="../ink/ink16.xml"/><Relationship Id="rId16" Type="http://schemas.openxmlformats.org/officeDocument/2006/relationships/image" Target="../media/image37.png"/><Relationship Id="rId29" Type="http://schemas.openxmlformats.org/officeDocument/2006/relationships/image" Target="../media/image45.png"/><Relationship Id="rId11" Type="http://schemas.openxmlformats.org/officeDocument/2006/relationships/image" Target="../media/image32.png"/><Relationship Id="rId24" Type="http://schemas.openxmlformats.org/officeDocument/2006/relationships/customXml" Target="../ink/ink19.xml"/><Relationship Id="rId32" Type="http://schemas.openxmlformats.org/officeDocument/2006/relationships/customXml" Target="../ink/ink23.xml"/><Relationship Id="rId37" Type="http://schemas.openxmlformats.org/officeDocument/2006/relationships/image" Target="../media/image49.png"/><Relationship Id="rId40" Type="http://schemas.openxmlformats.org/officeDocument/2006/relationships/customXml" Target="../ink/ink27.xml"/><Relationship Id="rId45" Type="http://schemas.openxmlformats.org/officeDocument/2006/relationships/image" Target="../media/image53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23" Type="http://schemas.openxmlformats.org/officeDocument/2006/relationships/image" Target="../media/image42.png"/><Relationship Id="rId28" Type="http://schemas.openxmlformats.org/officeDocument/2006/relationships/customXml" Target="../ink/ink21.xml"/><Relationship Id="rId36" Type="http://schemas.openxmlformats.org/officeDocument/2006/relationships/customXml" Target="../ink/ink25.xml"/><Relationship Id="rId49" Type="http://schemas.openxmlformats.org/officeDocument/2006/relationships/image" Target="../media/image55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31" Type="http://schemas.openxmlformats.org/officeDocument/2006/relationships/image" Target="../media/image46.png"/><Relationship Id="rId44" Type="http://schemas.openxmlformats.org/officeDocument/2006/relationships/customXml" Target="../ink/ink29.xml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customXml" Target="../ink/ink18.xml"/><Relationship Id="rId27" Type="http://schemas.openxmlformats.org/officeDocument/2006/relationships/image" Target="../media/image44.png"/><Relationship Id="rId30" Type="http://schemas.openxmlformats.org/officeDocument/2006/relationships/customXml" Target="../ink/ink22.xml"/><Relationship Id="rId35" Type="http://schemas.openxmlformats.org/officeDocument/2006/relationships/image" Target="../media/image48.png"/><Relationship Id="rId43" Type="http://schemas.openxmlformats.org/officeDocument/2006/relationships/image" Target="../media/image52.png"/><Relationship Id="rId48" Type="http://schemas.openxmlformats.org/officeDocument/2006/relationships/customXml" Target="../ink/ink31.xml"/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5" Type="http://schemas.openxmlformats.org/officeDocument/2006/relationships/image" Target="../media/image43.png"/><Relationship Id="rId33" Type="http://schemas.openxmlformats.org/officeDocument/2006/relationships/image" Target="../media/image47.png"/><Relationship Id="rId38" Type="http://schemas.openxmlformats.org/officeDocument/2006/relationships/customXml" Target="../ink/ink26.xml"/><Relationship Id="rId46" Type="http://schemas.openxmlformats.org/officeDocument/2006/relationships/customXml" Target="../ink/ink30.xml"/><Relationship Id="rId20" Type="http://schemas.openxmlformats.org/officeDocument/2006/relationships/customXml" Target="../ink/ink17.xml"/><Relationship Id="rId41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customXml" Target="../ink/ink37.xml"/><Relationship Id="rId18" Type="http://schemas.openxmlformats.org/officeDocument/2006/relationships/image" Target="../media/image65.png"/><Relationship Id="rId3" Type="http://schemas.openxmlformats.org/officeDocument/2006/relationships/image" Target="../media/image57.png"/><Relationship Id="rId7" Type="http://schemas.openxmlformats.org/officeDocument/2006/relationships/customXml" Target="../ink/ink34.xml"/><Relationship Id="rId12" Type="http://schemas.openxmlformats.org/officeDocument/2006/relationships/image" Target="../media/image62.png"/><Relationship Id="rId17" Type="http://schemas.openxmlformats.org/officeDocument/2006/relationships/customXml" Target="../ink/ink39.xml"/><Relationship Id="rId2" Type="http://schemas.openxmlformats.org/officeDocument/2006/relationships/customXml" Target="../ink/ink32.xml"/><Relationship Id="rId16" Type="http://schemas.openxmlformats.org/officeDocument/2006/relationships/image" Target="../media/image64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11" Type="http://schemas.openxmlformats.org/officeDocument/2006/relationships/customXml" Target="../ink/ink36.xml"/><Relationship Id="rId5" Type="http://schemas.openxmlformats.org/officeDocument/2006/relationships/customXml" Target="../ink/ink33.xml"/><Relationship Id="rId15" Type="http://schemas.openxmlformats.org/officeDocument/2006/relationships/customXml" Target="../ink/ink38.xml"/><Relationship Id="rId10" Type="http://schemas.openxmlformats.org/officeDocument/2006/relationships/image" Target="../media/image61.png"/><Relationship Id="rId19" Type="http://schemas.openxmlformats.org/officeDocument/2006/relationships/customXml" Target="../ink/ink40.xml"/><Relationship Id="rId4" Type="http://schemas.openxmlformats.org/officeDocument/2006/relationships/image" Target="../media/image58.png"/><Relationship Id="rId9" Type="http://schemas.openxmlformats.org/officeDocument/2006/relationships/customXml" Target="../ink/ink35.xml"/><Relationship Id="rId1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44.xml"/><Relationship Id="rId13" Type="http://schemas.openxmlformats.org/officeDocument/2006/relationships/customXml" Target="../ink/ink46.xml"/><Relationship Id="rId18" Type="http://schemas.openxmlformats.org/officeDocument/2006/relationships/image" Target="../media/image76.png"/><Relationship Id="rId3" Type="http://schemas.openxmlformats.org/officeDocument/2006/relationships/image" Target="../media/image68.png"/><Relationship Id="rId7" Type="http://schemas.openxmlformats.org/officeDocument/2006/relationships/image" Target="../media/image70.png"/><Relationship Id="rId12" Type="http://schemas.openxmlformats.org/officeDocument/2006/relationships/image" Target="../media/image73.png"/><Relationship Id="rId17" Type="http://schemas.openxmlformats.org/officeDocument/2006/relationships/customXml" Target="../ink/ink48.xml"/><Relationship Id="rId2" Type="http://schemas.openxmlformats.org/officeDocument/2006/relationships/customXml" Target="../ink/ink41.xml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43.xml"/><Relationship Id="rId11" Type="http://schemas.openxmlformats.org/officeDocument/2006/relationships/customXml" Target="../ink/ink45.xml"/><Relationship Id="rId5" Type="http://schemas.openxmlformats.org/officeDocument/2006/relationships/image" Target="../media/image69.png"/><Relationship Id="rId15" Type="http://schemas.openxmlformats.org/officeDocument/2006/relationships/customXml" Target="../ink/ink47.xml"/><Relationship Id="rId10" Type="http://schemas.openxmlformats.org/officeDocument/2006/relationships/image" Target="../media/image72.png"/><Relationship Id="rId4" Type="http://schemas.openxmlformats.org/officeDocument/2006/relationships/customXml" Target="../ink/ink42.xml"/><Relationship Id="rId9" Type="http://schemas.openxmlformats.org/officeDocument/2006/relationships/image" Target="../media/image71.png"/><Relationship Id="rId1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53.xml"/><Relationship Id="rId18" Type="http://schemas.openxmlformats.org/officeDocument/2006/relationships/image" Target="../media/image86.png"/><Relationship Id="rId26" Type="http://schemas.openxmlformats.org/officeDocument/2006/relationships/image" Target="../media/image90.png"/><Relationship Id="rId39" Type="http://schemas.openxmlformats.org/officeDocument/2006/relationships/customXml" Target="../ink/ink66.xml"/><Relationship Id="rId21" Type="http://schemas.openxmlformats.org/officeDocument/2006/relationships/customXml" Target="../ink/ink57.xml"/><Relationship Id="rId34" Type="http://schemas.openxmlformats.org/officeDocument/2006/relationships/image" Target="../media/image94.png"/><Relationship Id="rId7" Type="http://schemas.openxmlformats.org/officeDocument/2006/relationships/customXml" Target="../ink/ink50.xml"/><Relationship Id="rId12" Type="http://schemas.openxmlformats.org/officeDocument/2006/relationships/image" Target="../media/image83.png"/><Relationship Id="rId17" Type="http://schemas.openxmlformats.org/officeDocument/2006/relationships/customXml" Target="../ink/ink55.xml"/><Relationship Id="rId25" Type="http://schemas.openxmlformats.org/officeDocument/2006/relationships/customXml" Target="../ink/ink59.xml"/><Relationship Id="rId33" Type="http://schemas.openxmlformats.org/officeDocument/2006/relationships/customXml" Target="../ink/ink63.xml"/><Relationship Id="rId38" Type="http://schemas.openxmlformats.org/officeDocument/2006/relationships/image" Target="../media/image96.png"/><Relationship Id="rId2" Type="http://schemas.openxmlformats.org/officeDocument/2006/relationships/image" Target="../media/image77.png"/><Relationship Id="rId16" Type="http://schemas.openxmlformats.org/officeDocument/2006/relationships/image" Target="../media/image85.png"/><Relationship Id="rId20" Type="http://schemas.openxmlformats.org/officeDocument/2006/relationships/image" Target="../media/image87.png"/><Relationship Id="rId29" Type="http://schemas.openxmlformats.org/officeDocument/2006/relationships/customXml" Target="../ink/ink6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png"/><Relationship Id="rId11" Type="http://schemas.openxmlformats.org/officeDocument/2006/relationships/customXml" Target="../ink/ink52.xml"/><Relationship Id="rId24" Type="http://schemas.openxmlformats.org/officeDocument/2006/relationships/image" Target="../media/image89.png"/><Relationship Id="rId32" Type="http://schemas.openxmlformats.org/officeDocument/2006/relationships/image" Target="../media/image93.png"/><Relationship Id="rId37" Type="http://schemas.openxmlformats.org/officeDocument/2006/relationships/customXml" Target="../ink/ink65.xml"/><Relationship Id="rId40" Type="http://schemas.openxmlformats.org/officeDocument/2006/relationships/image" Target="../media/image97.png"/><Relationship Id="rId5" Type="http://schemas.openxmlformats.org/officeDocument/2006/relationships/customXml" Target="../ink/ink49.xml"/><Relationship Id="rId15" Type="http://schemas.openxmlformats.org/officeDocument/2006/relationships/customXml" Target="../ink/ink54.xml"/><Relationship Id="rId23" Type="http://schemas.openxmlformats.org/officeDocument/2006/relationships/customXml" Target="../ink/ink58.xml"/><Relationship Id="rId28" Type="http://schemas.openxmlformats.org/officeDocument/2006/relationships/image" Target="../media/image91.png"/><Relationship Id="rId36" Type="http://schemas.openxmlformats.org/officeDocument/2006/relationships/image" Target="../media/image95.png"/><Relationship Id="rId10" Type="http://schemas.openxmlformats.org/officeDocument/2006/relationships/image" Target="../media/image82.png"/><Relationship Id="rId19" Type="http://schemas.openxmlformats.org/officeDocument/2006/relationships/customXml" Target="../ink/ink56.xml"/><Relationship Id="rId31" Type="http://schemas.openxmlformats.org/officeDocument/2006/relationships/customXml" Target="../ink/ink62.xml"/><Relationship Id="rId4" Type="http://schemas.openxmlformats.org/officeDocument/2006/relationships/image" Target="../media/image79.jpeg"/><Relationship Id="rId9" Type="http://schemas.openxmlformats.org/officeDocument/2006/relationships/customXml" Target="../ink/ink51.xml"/><Relationship Id="rId14" Type="http://schemas.openxmlformats.org/officeDocument/2006/relationships/image" Target="../media/image84.png"/><Relationship Id="rId22" Type="http://schemas.openxmlformats.org/officeDocument/2006/relationships/image" Target="../media/image88.png"/><Relationship Id="rId27" Type="http://schemas.openxmlformats.org/officeDocument/2006/relationships/customXml" Target="../ink/ink60.xml"/><Relationship Id="rId30" Type="http://schemas.openxmlformats.org/officeDocument/2006/relationships/image" Target="../media/image92.png"/><Relationship Id="rId35" Type="http://schemas.openxmlformats.org/officeDocument/2006/relationships/customXml" Target="../ink/ink64.xml"/><Relationship Id="rId8" Type="http://schemas.openxmlformats.org/officeDocument/2006/relationships/image" Target="../media/image81.png"/><Relationship Id="rId3" Type="http://schemas.openxmlformats.org/officeDocument/2006/relationships/image" Target="../media/image7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phmpt.org/wp-content/uploads/2022/04/reissue_5.3.6-postmarketing-experience.pdf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ustomXml" Target="../ink/ink69.xml"/><Relationship Id="rId13" Type="http://schemas.openxmlformats.org/officeDocument/2006/relationships/image" Target="../media/image108.png"/><Relationship Id="rId18" Type="http://schemas.openxmlformats.org/officeDocument/2006/relationships/customXml" Target="../ink/ink74.xml"/><Relationship Id="rId3" Type="http://schemas.openxmlformats.org/officeDocument/2006/relationships/image" Target="../media/image102.png"/><Relationship Id="rId21" Type="http://schemas.openxmlformats.org/officeDocument/2006/relationships/image" Target="../media/image112.png"/><Relationship Id="rId7" Type="http://schemas.openxmlformats.org/officeDocument/2006/relationships/image" Target="../media/image105.png"/><Relationship Id="rId12" Type="http://schemas.openxmlformats.org/officeDocument/2006/relationships/customXml" Target="../ink/ink71.xml"/><Relationship Id="rId17" Type="http://schemas.openxmlformats.org/officeDocument/2006/relationships/image" Target="../media/image110.png"/><Relationship Id="rId25" Type="http://schemas.openxmlformats.org/officeDocument/2006/relationships/image" Target="../media/image114.png"/><Relationship Id="rId2" Type="http://schemas.openxmlformats.org/officeDocument/2006/relationships/customXml" Target="../ink/ink67.xml"/><Relationship Id="rId16" Type="http://schemas.openxmlformats.org/officeDocument/2006/relationships/customXml" Target="../ink/ink73.xml"/><Relationship Id="rId20" Type="http://schemas.openxmlformats.org/officeDocument/2006/relationships/customXml" Target="../ink/ink75.xml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68.xml"/><Relationship Id="rId11" Type="http://schemas.openxmlformats.org/officeDocument/2006/relationships/image" Target="../media/image107.png"/><Relationship Id="rId24" Type="http://schemas.openxmlformats.org/officeDocument/2006/relationships/customXml" Target="../ink/ink77.xml"/><Relationship Id="rId5" Type="http://schemas.openxmlformats.org/officeDocument/2006/relationships/image" Target="../media/image104.png"/><Relationship Id="rId15" Type="http://schemas.openxmlformats.org/officeDocument/2006/relationships/image" Target="../media/image109.png"/><Relationship Id="rId23" Type="http://schemas.openxmlformats.org/officeDocument/2006/relationships/image" Target="../media/image113.png"/><Relationship Id="rId10" Type="http://schemas.openxmlformats.org/officeDocument/2006/relationships/customXml" Target="../ink/ink70.xml"/><Relationship Id="rId19" Type="http://schemas.openxmlformats.org/officeDocument/2006/relationships/image" Target="../media/image111.png"/><Relationship Id="rId4" Type="http://schemas.openxmlformats.org/officeDocument/2006/relationships/image" Target="../media/image103.png"/><Relationship Id="rId9" Type="http://schemas.openxmlformats.org/officeDocument/2006/relationships/image" Target="../media/image106.png"/><Relationship Id="rId14" Type="http://schemas.openxmlformats.org/officeDocument/2006/relationships/customXml" Target="../ink/ink72.xml"/><Relationship Id="rId22" Type="http://schemas.openxmlformats.org/officeDocument/2006/relationships/customXml" Target="../ink/ink7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78.xml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7.png"/><Relationship Id="rId5" Type="http://schemas.openxmlformats.org/officeDocument/2006/relationships/customXml" Target="../ink/ink79.xml"/><Relationship Id="rId4" Type="http://schemas.openxmlformats.org/officeDocument/2006/relationships/image" Target="../media/image11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customXml" Target="../ink/ink84.xml"/><Relationship Id="rId18" Type="http://schemas.openxmlformats.org/officeDocument/2006/relationships/image" Target="../media/image128.png"/><Relationship Id="rId26" Type="http://schemas.openxmlformats.org/officeDocument/2006/relationships/image" Target="../media/image133.png"/><Relationship Id="rId3" Type="http://schemas.openxmlformats.org/officeDocument/2006/relationships/image" Target="../media/image119.jpeg"/><Relationship Id="rId21" Type="http://schemas.openxmlformats.org/officeDocument/2006/relationships/customXml" Target="../ink/ink88.xml"/><Relationship Id="rId7" Type="http://schemas.openxmlformats.org/officeDocument/2006/relationships/customXml" Target="../ink/ink81.xml"/><Relationship Id="rId12" Type="http://schemas.openxmlformats.org/officeDocument/2006/relationships/image" Target="../media/image125.png"/><Relationship Id="rId17" Type="http://schemas.openxmlformats.org/officeDocument/2006/relationships/customXml" Target="../ink/ink86.xml"/><Relationship Id="rId25" Type="http://schemas.openxmlformats.org/officeDocument/2006/relationships/customXml" Target="../ink/ink90.xml"/><Relationship Id="rId2" Type="http://schemas.openxmlformats.org/officeDocument/2006/relationships/image" Target="../media/image118.png"/><Relationship Id="rId16" Type="http://schemas.openxmlformats.org/officeDocument/2006/relationships/image" Target="../media/image127.png"/><Relationship Id="rId20" Type="http://schemas.openxmlformats.org/officeDocument/2006/relationships/image" Target="../media/image1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2.png"/><Relationship Id="rId11" Type="http://schemas.openxmlformats.org/officeDocument/2006/relationships/customXml" Target="../ink/ink83.xml"/><Relationship Id="rId24" Type="http://schemas.openxmlformats.org/officeDocument/2006/relationships/image" Target="../media/image132.png"/><Relationship Id="rId5" Type="http://schemas.openxmlformats.org/officeDocument/2006/relationships/customXml" Target="../ink/ink80.xml"/><Relationship Id="rId15" Type="http://schemas.openxmlformats.org/officeDocument/2006/relationships/customXml" Target="../ink/ink85.xml"/><Relationship Id="rId23" Type="http://schemas.openxmlformats.org/officeDocument/2006/relationships/customXml" Target="../ink/ink89.xml"/><Relationship Id="rId10" Type="http://schemas.openxmlformats.org/officeDocument/2006/relationships/image" Target="../media/image124.png"/><Relationship Id="rId19" Type="http://schemas.openxmlformats.org/officeDocument/2006/relationships/customXml" Target="../ink/ink87.xml"/><Relationship Id="rId4" Type="http://schemas.openxmlformats.org/officeDocument/2006/relationships/image" Target="../media/image120.jpeg"/><Relationship Id="rId9" Type="http://schemas.openxmlformats.org/officeDocument/2006/relationships/customXml" Target="../ink/ink82.xml"/><Relationship Id="rId14" Type="http://schemas.openxmlformats.org/officeDocument/2006/relationships/image" Target="../media/image126.png"/><Relationship Id="rId22" Type="http://schemas.openxmlformats.org/officeDocument/2006/relationships/image" Target="../media/image1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91.xml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0.png"/><Relationship Id="rId5" Type="http://schemas.openxmlformats.org/officeDocument/2006/relationships/customXml" Target="../ink/ink92.xml"/><Relationship Id="rId4" Type="http://schemas.openxmlformats.org/officeDocument/2006/relationships/image" Target="../media/image2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behindthefdacurtain.substack.com/p/alarming-drop-in-birth-rates-and" TargetMode="External"/><Relationship Id="rId13" Type="http://schemas.openxmlformats.org/officeDocument/2006/relationships/hyperlink" Target="https://docbrown77.substack.com/p/must-read-the-vaccine-effect-on-fertility" TargetMode="External"/><Relationship Id="rId3" Type="http://schemas.openxmlformats.org/officeDocument/2006/relationships/hyperlink" Target="https://vaccineimpact.com/2022/61000-millennials-aged-25-to-44-died-in-2021-after-covid-vaccine-mandates-84-increase-in-mortality-rate/" TargetMode="External"/><Relationship Id="rId7" Type="http://schemas.openxmlformats.org/officeDocument/2006/relationships/hyperlink" Target="https://sage.gab.com/channel/constitution1a/view/dr-sucharit-bhakdi-autopsy-results-93-61d9d50daf34d186712b62fb" TargetMode="External"/><Relationship Id="rId12" Type="http://schemas.openxmlformats.org/officeDocument/2006/relationships/hyperlink" Target="https://www.doi.org/10.46766/thegms.pubheal.22042302" TargetMode="External"/><Relationship Id="rId17" Type="http://schemas.openxmlformats.org/officeDocument/2006/relationships/image" Target="../media/image600.png"/><Relationship Id="rId2" Type="http://schemas.openxmlformats.org/officeDocument/2006/relationships/hyperlink" Target="https://www.gov.uk/government/publications/regulatory-approval-of-pfizer-biontech-vaccine-for-covid-19/summary-public-assessment-report-for-pfizerbiontech-covid-19-vaccine" TargetMode="External"/><Relationship Id="rId16" Type="http://schemas.openxmlformats.org/officeDocument/2006/relationships/customXml" Target="../ink/ink93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kusi.com/there-was-an-unexpected-40-increase-in-all-cause-deaths-in-2021/" TargetMode="External"/><Relationship Id="rId11" Type="http://schemas.openxmlformats.org/officeDocument/2006/relationships/hyperlink" Target="https://palexander.substack.com/p/us-military-doctor-testifies-she" TargetMode="External"/><Relationship Id="rId5" Type="http://schemas.openxmlformats.org/officeDocument/2006/relationships/hyperlink" Target="https://wareagle.substack.com/p/a-jaw-dropping-769-athletes-have" TargetMode="External"/><Relationship Id="rId15" Type="http://schemas.openxmlformats.org/officeDocument/2006/relationships/hyperlink" Target="https://phmpt.org/wp-content/uploads/2021/11/5.3.6-postmarketing-experience.pdf" TargetMode="External"/><Relationship Id="rId10" Type="http://schemas.openxmlformats.org/officeDocument/2006/relationships/hyperlink" Target="https://www.americaoutloud.com/fearfully-and-wonderfully-made-what-covid-19-vaccination-has-done-to-pregnancy/" TargetMode="External"/><Relationship Id="rId4" Type="http://schemas.openxmlformats.org/officeDocument/2006/relationships/hyperlink" Target="https://sensereceptornews.com/?p=14521" TargetMode="External"/><Relationship Id="rId9" Type="http://schemas.openxmlformats.org/officeDocument/2006/relationships/hyperlink" Target="https://thetruedefender.com/dr-daniel-nagase-on-stillbirths-exploding-inside-canada/" TargetMode="External"/><Relationship Id="rId14" Type="http://schemas.openxmlformats.org/officeDocument/2006/relationships/hyperlink" Target="https://stevekirsch.substack.com/p/ucsf-launches-proves-study-to-find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0.png"/><Relationship Id="rId13" Type="http://schemas.openxmlformats.org/officeDocument/2006/relationships/customXml" Target="../ink/ink98.xml"/><Relationship Id="rId18" Type="http://schemas.openxmlformats.org/officeDocument/2006/relationships/image" Target="../media/image140.png"/><Relationship Id="rId3" Type="http://schemas.openxmlformats.org/officeDocument/2006/relationships/image" Target="../media/image144.png"/><Relationship Id="rId7" Type="http://schemas.openxmlformats.org/officeDocument/2006/relationships/customXml" Target="../ink/ink95.xml"/><Relationship Id="rId12" Type="http://schemas.openxmlformats.org/officeDocument/2006/relationships/image" Target="../media/image1100.png"/><Relationship Id="rId17" Type="http://schemas.openxmlformats.org/officeDocument/2006/relationships/customXml" Target="../ink/ink100.xml"/><Relationship Id="rId2" Type="http://schemas.openxmlformats.org/officeDocument/2006/relationships/image" Target="../media/image143.png"/><Relationship Id="rId16" Type="http://schemas.openxmlformats.org/officeDocument/2006/relationships/image" Target="../media/image130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0.png"/><Relationship Id="rId11" Type="http://schemas.openxmlformats.org/officeDocument/2006/relationships/customXml" Target="../ink/ink97.xml"/><Relationship Id="rId5" Type="http://schemas.openxmlformats.org/officeDocument/2006/relationships/customXml" Target="../ink/ink94.xml"/><Relationship Id="rId15" Type="http://schemas.openxmlformats.org/officeDocument/2006/relationships/customXml" Target="../ink/ink99.xml"/><Relationship Id="rId10" Type="http://schemas.openxmlformats.org/officeDocument/2006/relationships/image" Target="../media/image100.png"/><Relationship Id="rId4" Type="http://schemas.openxmlformats.org/officeDocument/2006/relationships/hyperlink" Target="https://www.doi.org/10.46766/thegms.pubheal.22042302" TargetMode="External"/><Relationship Id="rId9" Type="http://schemas.openxmlformats.org/officeDocument/2006/relationships/customXml" Target="../ink/ink96.xml"/><Relationship Id="rId14" Type="http://schemas.openxmlformats.org/officeDocument/2006/relationships/image" Target="../media/image12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i.org/10.46766/thegms.pubheal.22042302" TargetMode="Externa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sv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sv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phmpt.org/wp-content/uploads/2022/04/reissue_5.3.6-postmarketing-experience.pdf" TargetMode="Externa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2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102.xml"/><Relationship Id="rId5" Type="http://schemas.openxmlformats.org/officeDocument/2006/relationships/image" Target="../media/image151.png"/><Relationship Id="rId4" Type="http://schemas.openxmlformats.org/officeDocument/2006/relationships/customXml" Target="../ink/ink10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01.png"/><Relationship Id="rId7" Type="http://schemas.openxmlformats.org/officeDocument/2006/relationships/customXml" Target="../ink/ink3.xml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1.png"/><Relationship Id="rId5" Type="http://schemas.openxmlformats.org/officeDocument/2006/relationships/customXml" Target="../ink/ink2.xml"/><Relationship Id="rId10" Type="http://schemas.openxmlformats.org/officeDocument/2006/relationships/image" Target="../media/image141.png"/><Relationship Id="rId4" Type="http://schemas.openxmlformats.org/officeDocument/2006/relationships/image" Target="../media/image11.png"/><Relationship Id="rId9" Type="http://schemas.openxmlformats.org/officeDocument/2006/relationships/customXml" Target="../ink/ink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customXml" Target="../ink/ink10.xml"/><Relationship Id="rId3" Type="http://schemas.openxmlformats.org/officeDocument/2006/relationships/customXml" Target="../ink/ink5.xml"/><Relationship Id="rId7" Type="http://schemas.openxmlformats.org/officeDocument/2006/relationships/customXml" Target="../ink/ink7.xml"/><Relationship Id="rId12" Type="http://schemas.openxmlformats.org/officeDocument/2006/relationships/image" Target="../media/image20.png"/><Relationship Id="rId2" Type="http://schemas.openxmlformats.org/officeDocument/2006/relationships/image" Target="../media/image12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0.png"/><Relationship Id="rId11" Type="http://schemas.openxmlformats.org/officeDocument/2006/relationships/customXml" Target="../ink/ink9.xml"/><Relationship Id="rId5" Type="http://schemas.openxmlformats.org/officeDocument/2006/relationships/customXml" Target="../ink/ink6.xml"/><Relationship Id="rId15" Type="http://schemas.openxmlformats.org/officeDocument/2006/relationships/customXml" Target="../ink/ink11.xml"/><Relationship Id="rId10" Type="http://schemas.openxmlformats.org/officeDocument/2006/relationships/image" Target="../media/image190.png"/><Relationship Id="rId4" Type="http://schemas.openxmlformats.org/officeDocument/2006/relationships/image" Target="../media/image160.png"/><Relationship Id="rId9" Type="http://schemas.openxmlformats.org/officeDocument/2006/relationships/customXml" Target="../ink/ink8.xml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C20E380-92AE-5D51-D83A-5D6FBD9BC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75981"/>
            <a:ext cx="8229600" cy="206097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000" b="1" dirty="0">
                <a:solidFill>
                  <a:srgbClr val="FFFF00"/>
                </a:solidFill>
                <a:ea typeface="Times New Roman" panose="02020603050405020304" pitchFamily="18" charset="0"/>
              </a:rPr>
              <a:t>HHS-CDC  Completely Captured ACOG and ‘Fait Accompli’ Rollout of Jab in Pregnancy was Planned Despite Knowledge that it was THE MOST LETHAL Med/Vax/Drug EVER Rolled Out (Pfizer 5.3.6)</a:t>
            </a:r>
            <a:endParaRPr lang="en-US" sz="3000" dirty="0">
              <a:solidFill>
                <a:srgbClr val="FFFF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540CBC-15D2-E14E-45E3-E37D93E2544A}"/>
              </a:ext>
            </a:extLst>
          </p:cNvPr>
          <p:cNvSpPr txBox="1"/>
          <p:nvPr/>
        </p:nvSpPr>
        <p:spPr>
          <a:xfrm>
            <a:off x="762000" y="2612778"/>
            <a:ext cx="7620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James A Thorp MD, Board Certified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ObGyn &amp; Maternal Fetal Medicine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 Maggie M Thorp JD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Gulf Breeze, FL   April 30, 2023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Twitter @JathorpMFM</a:t>
            </a:r>
          </a:p>
        </p:txBody>
      </p:sp>
    </p:spTree>
    <p:extLst>
      <p:ext uri="{BB962C8B-B14F-4D97-AF65-F5344CB8AC3E}">
        <p14:creationId xmlns:p14="http://schemas.microsoft.com/office/powerpoint/2010/main" val="929974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0127CA82-DC69-D06C-A3D0-02AE1025B2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8" b="34442"/>
          <a:stretch/>
        </p:blipFill>
        <p:spPr>
          <a:xfrm>
            <a:off x="5195775" y="86118"/>
            <a:ext cx="3817600" cy="4971264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966D6B-14E2-A888-6D21-5890AA3B98F5}"/>
              </a:ext>
            </a:extLst>
          </p:cNvPr>
          <p:cNvSpPr txBox="1"/>
          <p:nvPr/>
        </p:nvSpPr>
        <p:spPr>
          <a:xfrm>
            <a:off x="189070" y="62470"/>
            <a:ext cx="48186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The Largest 5</a:t>
            </a:r>
            <a:r>
              <a:rPr lang="en-US" sz="2400" baseline="30000" dirty="0">
                <a:solidFill>
                  <a:srgbClr val="FFFF00"/>
                </a:solidFill>
              </a:rPr>
              <a:t>th</a:t>
            </a:r>
            <a:r>
              <a:rPr lang="en-US" sz="2400" dirty="0">
                <a:solidFill>
                  <a:srgbClr val="FFFF00"/>
                </a:solidFill>
              </a:rPr>
              <a:t> Generational </a:t>
            </a:r>
            <a:r>
              <a:rPr lang="en-US" sz="2400" dirty="0" err="1">
                <a:solidFill>
                  <a:srgbClr val="FFFF00"/>
                </a:solidFill>
              </a:rPr>
              <a:t>Psy</a:t>
            </a:r>
            <a:r>
              <a:rPr lang="en-US" sz="2400" dirty="0">
                <a:solidFill>
                  <a:srgbClr val="FFFF00"/>
                </a:solidFill>
              </a:rPr>
              <a:t> Ops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Campaign in the History of the World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65E16A-76FD-88E1-51FD-CED8ED0A254C}"/>
              </a:ext>
            </a:extLst>
          </p:cNvPr>
          <p:cNvSpPr txBox="1"/>
          <p:nvPr/>
        </p:nvSpPr>
        <p:spPr>
          <a:xfrm>
            <a:off x="105225" y="1143758"/>
            <a:ext cx="5203374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DOD DARPA BARDA HHS CDC FDA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$13,000,000,000 (Billion with a B)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Qualifies as textbook definition of a BRIBE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275 (298) Sectors of our entire society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Launched </a:t>
            </a:r>
            <a:r>
              <a:rPr lang="en-US" b="1" i="1" dirty="0">
                <a:solidFill>
                  <a:schemeClr val="bg1"/>
                </a:solidFill>
              </a:rPr>
              <a:t>only after </a:t>
            </a:r>
            <a:r>
              <a:rPr lang="en-US" dirty="0">
                <a:solidFill>
                  <a:schemeClr val="bg1"/>
                </a:solidFill>
              </a:rPr>
              <a:t>they knew 2.28.2021 that Pfizer 3.5.6 internal documents proved it to be the most dangerous and deadly drug/medicine/vaccine ever rolled out 122.3 deaths/week in just 10 weeks. Why?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“5 Eyes” USA, Canada, UK, Australia &amp; New Zealand most captured by globalists and most fascist on mandates. Why?</a:t>
            </a:r>
          </a:p>
        </p:txBody>
      </p:sp>
    </p:spTree>
    <p:extLst>
      <p:ext uri="{BB962C8B-B14F-4D97-AF65-F5344CB8AC3E}">
        <p14:creationId xmlns:p14="http://schemas.microsoft.com/office/powerpoint/2010/main" val="1161069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3D1F731-7660-F89C-9DB1-10CB12733A15}"/>
              </a:ext>
            </a:extLst>
          </p:cNvPr>
          <p:cNvSpPr/>
          <p:nvPr/>
        </p:nvSpPr>
        <p:spPr>
          <a:xfrm>
            <a:off x="2895600" y="1885950"/>
            <a:ext cx="914400" cy="5143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76EAF67-AAD1-519F-6866-368A1FDB154A}"/>
              </a:ext>
            </a:extLst>
          </p:cNvPr>
          <p:cNvGrpSpPr/>
          <p:nvPr/>
        </p:nvGrpSpPr>
        <p:grpSpPr>
          <a:xfrm>
            <a:off x="1154283" y="109736"/>
            <a:ext cx="6573167" cy="4831329"/>
            <a:chOff x="1154283" y="109736"/>
            <a:chExt cx="6573167" cy="483132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363E476-42D2-A877-7C9B-D3BCF16CA9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2639" r="3574" b="25684"/>
            <a:stretch/>
          </p:blipFill>
          <p:spPr>
            <a:xfrm>
              <a:off x="1392866" y="109736"/>
              <a:ext cx="6096000" cy="303737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B40293C-7D91-1E76-C6E1-D434374513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5522"/>
            <a:stretch/>
          </p:blipFill>
          <p:spPr>
            <a:xfrm>
              <a:off x="1154283" y="3452468"/>
              <a:ext cx="6573167" cy="627328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F75566DA-CDE2-2C8D-1665-0E22F1D9A94D}"/>
                    </a:ext>
                  </a:extLst>
                </p14:cNvPr>
                <p14:cNvContentPartPr/>
                <p14:nvPr/>
              </p14:nvContentPartPr>
              <p14:xfrm>
                <a:off x="4770382" y="3543441"/>
                <a:ext cx="676800" cy="511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F75566DA-CDE2-2C8D-1665-0E22F1D9A94D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716382" y="3435801"/>
                  <a:ext cx="784440" cy="266760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37B79ED-E55E-EC18-3FC8-F08A64AC0E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54585"/>
            <a:stretch/>
          </p:blipFill>
          <p:spPr>
            <a:xfrm>
              <a:off x="1297178" y="4313737"/>
              <a:ext cx="6287377" cy="627328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FF122B82-C878-7CFA-7F4C-864E99B929D6}"/>
                    </a:ext>
                  </a:extLst>
                </p14:cNvPr>
                <p14:cNvContentPartPr/>
                <p14:nvPr/>
              </p14:nvContentPartPr>
              <p14:xfrm>
                <a:off x="5840662" y="4430481"/>
                <a:ext cx="1416960" cy="291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FF122B82-C878-7CFA-7F4C-864E99B929D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787022" y="4322841"/>
                  <a:ext cx="152460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1B69A86E-B68C-8FDF-1B71-A04690BB2C31}"/>
                    </a:ext>
                  </a:extLst>
                </p14:cNvPr>
                <p14:cNvContentPartPr/>
                <p14:nvPr/>
              </p14:nvContentPartPr>
              <p14:xfrm>
                <a:off x="1303942" y="4627401"/>
                <a:ext cx="4311720" cy="730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1B69A86E-B68C-8FDF-1B71-A04690BB2C31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250302" y="4519761"/>
                  <a:ext cx="4419360" cy="288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EAF68D4F-B5F0-D936-715B-285008C4AA44}"/>
                  </a:ext>
                </a:extLst>
              </p14:cNvPr>
              <p14:cNvContentPartPr/>
              <p14:nvPr/>
            </p14:nvContentPartPr>
            <p14:xfrm>
              <a:off x="4777582" y="3708321"/>
              <a:ext cx="759600" cy="417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EAF68D4F-B5F0-D936-715B-285008C4AA4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723582" y="3600321"/>
                <a:ext cx="867240" cy="257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78035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B7276-8DFB-8B81-AB0D-2F58082E3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689372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COVID-19 Community Corps</a:t>
            </a:r>
            <a:br>
              <a:rPr lang="en-US" sz="2800" dirty="0">
                <a:solidFill>
                  <a:srgbClr val="FFFF00"/>
                </a:solidFill>
              </a:rPr>
            </a:br>
            <a:r>
              <a:rPr lang="en-US" sz="2800" dirty="0">
                <a:solidFill>
                  <a:srgbClr val="FFFF00"/>
                </a:solidFill>
              </a:rPr>
              <a:t>$13 Billion to 298 Sectors of USA Society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81D23-391C-F0CC-2849-D36E831C4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7395" y="1047750"/>
            <a:ext cx="5638800" cy="4038600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</a:rPr>
              <a:t>Public health &amp; medical organizations: 25/298 (8.5%)</a:t>
            </a:r>
          </a:p>
          <a:p>
            <a:pPr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</a:rPr>
              <a:t>Sports &amp; entertainment: 12/298 (4.4%)</a:t>
            </a:r>
          </a:p>
          <a:p>
            <a:pPr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</a:rPr>
              <a:t>Rural leaders: 25/298 (9.1%)</a:t>
            </a:r>
          </a:p>
          <a:p>
            <a:pPr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</a:rPr>
              <a:t>Unions/organized labor leaders: 25/298 (8.4%)</a:t>
            </a:r>
          </a:p>
          <a:p>
            <a:pPr>
              <a:buFont typeface="+mj-lt"/>
              <a:buAutoNum type="arabicPeriod"/>
            </a:pPr>
            <a:r>
              <a:rPr lang="en-US" sz="1800" dirty="0" err="1">
                <a:solidFill>
                  <a:schemeClr val="bg1"/>
                </a:solidFill>
              </a:rPr>
              <a:t>LatinX</a:t>
            </a:r>
            <a:r>
              <a:rPr lang="en-US" sz="1800" dirty="0">
                <a:solidFill>
                  <a:schemeClr val="bg1"/>
                </a:solidFill>
              </a:rPr>
              <a:t> leaders: 6/298 (2.0%)</a:t>
            </a:r>
          </a:p>
          <a:p>
            <a:pPr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</a:rPr>
              <a:t>Black leaders: 21/298 (7.0%)</a:t>
            </a:r>
          </a:p>
          <a:p>
            <a:pPr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</a:rPr>
              <a:t>Asian/Pacific Islanders: 15/298 (5.0%)</a:t>
            </a:r>
          </a:p>
          <a:p>
            <a:pPr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</a:rPr>
              <a:t>Native/Tribal leaders: 9/298 (3.0%)</a:t>
            </a:r>
          </a:p>
          <a:p>
            <a:pPr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</a:rPr>
              <a:t>Veterans: 10/298 (3.4%)</a:t>
            </a:r>
          </a:p>
          <a:p>
            <a:pPr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</a:rPr>
              <a:t>Business leaders: 10/298 (3.4%)</a:t>
            </a:r>
          </a:p>
          <a:p>
            <a:pPr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</a:rPr>
              <a:t>Faith leaders: 87/298 (29.2%)</a:t>
            </a:r>
          </a:p>
          <a:p>
            <a:pPr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</a:rPr>
              <a:t>Community leaders: 53/298 (17.8%)</a:t>
            </a:r>
          </a:p>
        </p:txBody>
      </p:sp>
    </p:spTree>
    <p:extLst>
      <p:ext uri="{BB962C8B-B14F-4D97-AF65-F5344CB8AC3E}">
        <p14:creationId xmlns:p14="http://schemas.microsoft.com/office/powerpoint/2010/main" val="2518142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CDF6D2C5-7600-B42C-8AA3-C40B892F8FCA}"/>
                  </a:ext>
                </a:extLst>
              </p14:cNvPr>
              <p14:cNvContentPartPr/>
              <p14:nvPr/>
            </p14:nvContentPartPr>
            <p14:xfrm>
              <a:off x="2466519" y="120536"/>
              <a:ext cx="430200" cy="3600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CDF6D2C5-7600-B42C-8AA3-C40B892F8FC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12519" y="12536"/>
                <a:ext cx="537840" cy="251640"/>
              </a:xfrm>
              <a:prstGeom prst="rect">
                <a:avLst/>
              </a:prstGeom>
            </p:spPr>
          </p:pic>
        </mc:Fallback>
      </mc:AlternateContent>
      <p:grpSp>
        <p:nvGrpSpPr>
          <p:cNvPr id="59" name="Group 58">
            <a:extLst>
              <a:ext uri="{FF2B5EF4-FFF2-40B4-BE49-F238E27FC236}">
                <a16:creationId xmlns:a16="http://schemas.microsoft.com/office/drawing/2014/main" id="{150DA59C-7F37-4138-1976-34385A81ED5E}"/>
              </a:ext>
            </a:extLst>
          </p:cNvPr>
          <p:cNvGrpSpPr/>
          <p:nvPr/>
        </p:nvGrpSpPr>
        <p:grpSpPr>
          <a:xfrm>
            <a:off x="6639" y="10631"/>
            <a:ext cx="9111561" cy="4834793"/>
            <a:chOff x="6639" y="10631"/>
            <a:chExt cx="9111561" cy="483479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5946947-F804-4808-DE84-DFC8D38DD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336" y="75825"/>
              <a:ext cx="1232266" cy="223768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EE90522-94D4-D07B-F904-DCE7CF1FC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55828" y="95475"/>
              <a:ext cx="955642" cy="221803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455803D-64A6-A554-C7A3-8E34571ED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88365" y="75825"/>
              <a:ext cx="1118842" cy="223768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8FAA0E9-EFDE-5E12-29DE-155AD8903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86424" y="39939"/>
              <a:ext cx="1289776" cy="229483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8741276-71CB-5118-F946-AAB881E70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52067" y="29306"/>
              <a:ext cx="1005981" cy="231609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C94EDC9-C1AE-7D23-9F5C-16F75EDF578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41006" y="23990"/>
              <a:ext cx="1039664" cy="232672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40098C4-8E8E-A8D8-7862-D95E06488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149452" y="31302"/>
              <a:ext cx="809054" cy="232672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6D0D58B-4E8E-5D85-1477-04B758A58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000919" y="10631"/>
              <a:ext cx="1005981" cy="234630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6E623B7-4609-F9EF-C0CA-9D0877218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1160" y="2514225"/>
              <a:ext cx="1379231" cy="2326728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B9C8567-2C9F-788E-A0B4-43C9922FD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438113" y="2511124"/>
              <a:ext cx="1212647" cy="2326728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632E03C-1769-F0F2-FC6B-A36224AE5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679762" y="2511124"/>
              <a:ext cx="1047468" cy="2326728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1207DA9-8321-59AB-D1B3-92A045585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760615" y="2529327"/>
              <a:ext cx="940458" cy="2316097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F8076EA-9573-6CF0-530E-AB86197995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740558" y="2529327"/>
              <a:ext cx="1126792" cy="2311967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0DAD607D-40BD-B338-E5FF-14DB7CC9B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910379" y="2527071"/>
              <a:ext cx="947992" cy="2294833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7AB41E95-80DA-B971-3C20-3CCD9CFB3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887520" y="2484515"/>
              <a:ext cx="1076927" cy="2326728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CABB43E-0BB5-60CA-0045-A1B310D5F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985558" y="2508396"/>
              <a:ext cx="1132642" cy="1570519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5AF412C3-C32B-383C-C2A8-3E0F51C86A94}"/>
                    </a:ext>
                  </a:extLst>
                </p14:cNvPr>
                <p14:cNvContentPartPr/>
                <p14:nvPr/>
              </p14:nvContentPartPr>
              <p14:xfrm>
                <a:off x="176919" y="116556"/>
                <a:ext cx="1034280" cy="374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5AF412C3-C32B-383C-C2A8-3E0F51C86A9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22919" y="8916"/>
                  <a:ext cx="114192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4DDFF899-AA54-F3D2-813E-0057BEA83140}"/>
                    </a:ext>
                  </a:extLst>
                </p14:cNvPr>
                <p14:cNvContentPartPr/>
                <p14:nvPr/>
              </p14:nvContentPartPr>
              <p14:xfrm>
                <a:off x="1389039" y="783611"/>
                <a:ext cx="708480" cy="223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4DDFF899-AA54-F3D2-813E-0057BEA8314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335399" y="675971"/>
                  <a:ext cx="81612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348F32B1-2352-03DC-240E-7497700AB5F6}"/>
                    </a:ext>
                  </a:extLst>
                </p14:cNvPr>
                <p14:cNvContentPartPr/>
                <p14:nvPr/>
              </p14:nvContentPartPr>
              <p14:xfrm>
                <a:off x="3650199" y="633131"/>
                <a:ext cx="918360" cy="169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348F32B1-2352-03DC-240E-7497700AB5F6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596559" y="525491"/>
                  <a:ext cx="102600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6BD5FF57-AA42-12E3-506E-F0B2735A8E29}"/>
                    </a:ext>
                  </a:extLst>
                </p14:cNvPr>
                <p14:cNvContentPartPr/>
                <p14:nvPr/>
              </p14:nvContentPartPr>
              <p14:xfrm>
                <a:off x="4982919" y="1323971"/>
                <a:ext cx="504000" cy="489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6BD5FF57-AA42-12E3-506E-F0B2735A8E29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928919" y="1216331"/>
                  <a:ext cx="61164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55192DE1-31A2-B99E-4645-74260FE5F085}"/>
                    </a:ext>
                  </a:extLst>
                </p14:cNvPr>
                <p14:cNvContentPartPr/>
                <p14:nvPr/>
              </p14:nvContentPartPr>
              <p14:xfrm>
                <a:off x="4990119" y="2140811"/>
                <a:ext cx="479880" cy="327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55192DE1-31A2-B99E-4645-74260FE5F085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936479" y="2032811"/>
                  <a:ext cx="58752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78A55470-E387-B12B-718F-72591BF342AE}"/>
                    </a:ext>
                  </a:extLst>
                </p14:cNvPr>
                <p14:cNvContentPartPr/>
                <p14:nvPr/>
              </p14:nvContentPartPr>
              <p14:xfrm>
                <a:off x="7208799" y="77696"/>
                <a:ext cx="422640" cy="316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78A55470-E387-B12B-718F-72591BF342AE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154799" y="-29944"/>
                  <a:ext cx="53028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E0AC17F4-8867-8902-9B71-1225EFD72299}"/>
                    </a:ext>
                  </a:extLst>
                </p14:cNvPr>
                <p14:cNvContentPartPr/>
                <p14:nvPr/>
              </p14:nvContentPartPr>
              <p14:xfrm>
                <a:off x="7222839" y="1821536"/>
                <a:ext cx="577080" cy="367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E0AC17F4-8867-8902-9B71-1225EFD72299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169199" y="1713896"/>
                  <a:ext cx="68472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8EC0F870-CDEF-9798-5B08-A28DC38DB50A}"/>
                    </a:ext>
                  </a:extLst>
                </p14:cNvPr>
                <p14:cNvContentPartPr/>
                <p14:nvPr/>
              </p14:nvContentPartPr>
              <p14:xfrm>
                <a:off x="8045079" y="1936376"/>
                <a:ext cx="548280" cy="201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8EC0F870-CDEF-9798-5B08-A28DC38DB50A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991079" y="1828736"/>
                  <a:ext cx="65592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57265B01-11F7-972D-86D3-E0D61616B3D9}"/>
                    </a:ext>
                  </a:extLst>
                </p14:cNvPr>
                <p14:cNvContentPartPr/>
                <p14:nvPr/>
              </p14:nvContentPartPr>
              <p14:xfrm>
                <a:off x="8052279" y="637136"/>
                <a:ext cx="244800" cy="370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57265B01-11F7-972D-86D3-E0D61616B3D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998639" y="529136"/>
                  <a:ext cx="352440" cy="2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1D4CD4F4-1885-7C69-C9BA-7491B66A8207}"/>
                    </a:ext>
                  </a:extLst>
                </p14:cNvPr>
                <p14:cNvContentPartPr/>
                <p14:nvPr/>
              </p14:nvContentPartPr>
              <p14:xfrm>
                <a:off x="4770159" y="4171931"/>
                <a:ext cx="674640" cy="363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1D4CD4F4-1885-7C69-C9BA-7491B66A8207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716519" y="4063931"/>
                  <a:ext cx="782280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36263CC6-D567-43CE-6B95-D9C6BEDB7B15}"/>
                    </a:ext>
                  </a:extLst>
                </p14:cNvPr>
                <p14:cNvContentPartPr/>
                <p14:nvPr/>
              </p14:nvContentPartPr>
              <p14:xfrm>
                <a:off x="6639" y="3364091"/>
                <a:ext cx="425880" cy="3672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36263CC6-D567-43CE-6B95-D9C6BEDB7B15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-47001" y="3256451"/>
                  <a:ext cx="53352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174E1973-BFF2-7144-8272-7D728DC7B99F}"/>
                    </a:ext>
                  </a:extLst>
                </p14:cNvPr>
                <p14:cNvContentPartPr/>
                <p14:nvPr/>
              </p14:nvContentPartPr>
              <p14:xfrm>
                <a:off x="1361132" y="336491"/>
                <a:ext cx="488880" cy="284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174E1973-BFF2-7144-8272-7D728DC7B99F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307132" y="228851"/>
                  <a:ext cx="596520" cy="244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AE8C188D-908E-D247-350E-EFE9B40296AE}"/>
                  </a:ext>
                </a:extLst>
              </p14:cNvPr>
              <p14:cNvContentPartPr/>
              <p14:nvPr/>
            </p14:nvContentPartPr>
            <p14:xfrm>
              <a:off x="2466555" y="155096"/>
              <a:ext cx="456480" cy="2952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AE8C188D-908E-D247-350E-EFE9B40296AE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412915" y="47456"/>
                <a:ext cx="564120" cy="245160"/>
              </a:xfrm>
              <a:prstGeom prst="rect">
                <a:avLst/>
              </a:prstGeom>
            </p:spPr>
          </p:pic>
        </mc:Fallback>
      </mc:AlternateContent>
      <p:grpSp>
        <p:nvGrpSpPr>
          <p:cNvPr id="63" name="Group 62">
            <a:extLst>
              <a:ext uri="{FF2B5EF4-FFF2-40B4-BE49-F238E27FC236}">
                <a16:creationId xmlns:a16="http://schemas.microsoft.com/office/drawing/2014/main" id="{EBE43A74-B0AC-6D8E-D8AA-97FEAC9E66C1}"/>
              </a:ext>
            </a:extLst>
          </p:cNvPr>
          <p:cNvGrpSpPr/>
          <p:nvPr/>
        </p:nvGrpSpPr>
        <p:grpSpPr>
          <a:xfrm>
            <a:off x="198195" y="205136"/>
            <a:ext cx="1782000" cy="1284120"/>
            <a:chOff x="198195" y="205136"/>
            <a:chExt cx="1782000" cy="1284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2167348B-18A9-69E2-250F-DDB77E9BFE76}"/>
                    </a:ext>
                  </a:extLst>
                </p14:cNvPr>
                <p14:cNvContentPartPr/>
                <p14:nvPr/>
              </p14:nvContentPartPr>
              <p14:xfrm>
                <a:off x="198195" y="1467296"/>
                <a:ext cx="1080360" cy="219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2167348B-18A9-69E2-250F-DDB77E9BFE76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44195" y="1359296"/>
                  <a:ext cx="118800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616DEB98-921B-8700-C3E2-4B3235E5A86C}"/>
                    </a:ext>
                  </a:extLst>
                </p14:cNvPr>
                <p14:cNvContentPartPr/>
                <p14:nvPr/>
              </p14:nvContentPartPr>
              <p14:xfrm>
                <a:off x="1417515" y="205136"/>
                <a:ext cx="562680" cy="403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616DEB98-921B-8700-C3E2-4B3235E5A86C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363515" y="97496"/>
                  <a:ext cx="670320" cy="2559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708197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1212C6-6992-C920-4C2F-B8DB7C6512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9"/>
          <a:stretch/>
        </p:blipFill>
        <p:spPr>
          <a:xfrm>
            <a:off x="0" y="202248"/>
            <a:ext cx="8991600" cy="473900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1B0B5B7-DB9E-1A4D-E638-732A0D970FDB}"/>
              </a:ext>
            </a:extLst>
          </p:cNvPr>
          <p:cNvGrpSpPr/>
          <p:nvPr/>
        </p:nvGrpSpPr>
        <p:grpSpPr>
          <a:xfrm>
            <a:off x="0" y="133350"/>
            <a:ext cx="8853376" cy="2057400"/>
            <a:chOff x="0" y="133350"/>
            <a:chExt cx="8853376" cy="20574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A4FE2A4-E8FD-4539-A67E-492ADD0EA907}"/>
                </a:ext>
              </a:extLst>
            </p:cNvPr>
            <p:cNvSpPr/>
            <p:nvPr/>
          </p:nvSpPr>
          <p:spPr>
            <a:xfrm>
              <a:off x="7924799" y="133350"/>
              <a:ext cx="928577" cy="4572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BDC802B-2CDA-F3A1-EEA9-E8D68387FD7F}"/>
                </a:ext>
              </a:extLst>
            </p:cNvPr>
            <p:cNvSpPr/>
            <p:nvPr/>
          </p:nvSpPr>
          <p:spPr>
            <a:xfrm>
              <a:off x="0" y="142653"/>
              <a:ext cx="928577" cy="4572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1889D74-3E9E-8C36-866E-92071CB8518E}"/>
                </a:ext>
              </a:extLst>
            </p:cNvPr>
            <p:cNvSpPr/>
            <p:nvPr/>
          </p:nvSpPr>
          <p:spPr>
            <a:xfrm>
              <a:off x="3048000" y="1428750"/>
              <a:ext cx="4267200" cy="7620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7D908D2-FF60-2AAD-69C1-89F277D83D3B}"/>
                </a:ext>
              </a:extLst>
            </p:cNvPr>
            <p:cNvSpPr/>
            <p:nvPr/>
          </p:nvSpPr>
          <p:spPr>
            <a:xfrm>
              <a:off x="1752600" y="590550"/>
              <a:ext cx="4114800" cy="60959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944079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3AD6D54-BA2D-A3CB-71BC-DB44D0A5741F}"/>
                  </a:ext>
                </a:extLst>
              </p14:cNvPr>
              <p14:cNvContentPartPr/>
              <p14:nvPr/>
            </p14:nvContentPartPr>
            <p14:xfrm>
              <a:off x="3671489" y="501801"/>
              <a:ext cx="707760" cy="651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3AD6D54-BA2D-A3CB-71BC-DB44D0A5741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17489" y="394161"/>
                <a:ext cx="815400" cy="280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18BE0A3B-5741-2961-AC9D-7C82CCB70704}"/>
              </a:ext>
            </a:extLst>
          </p:cNvPr>
          <p:cNvGrpSpPr/>
          <p:nvPr/>
        </p:nvGrpSpPr>
        <p:grpSpPr>
          <a:xfrm>
            <a:off x="1337811" y="52036"/>
            <a:ext cx="6468378" cy="5039428"/>
            <a:chOff x="1337811" y="52036"/>
            <a:chExt cx="6468378" cy="503942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DDFAB44-3714-E8EB-AFD4-0B62573B9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37811" y="52036"/>
              <a:ext cx="6468378" cy="5039428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5616A79E-F757-B651-1354-6E5F36550645}"/>
                    </a:ext>
                  </a:extLst>
                </p14:cNvPr>
                <p14:cNvContentPartPr/>
                <p14:nvPr/>
              </p14:nvContentPartPr>
              <p14:xfrm>
                <a:off x="6628169" y="332961"/>
                <a:ext cx="928080" cy="619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5616A79E-F757-B651-1354-6E5F3655064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574529" y="224961"/>
                  <a:ext cx="1035720" cy="2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4CE23EA2-804E-BEF5-DBFD-0D37A45B76AD}"/>
                    </a:ext>
                  </a:extLst>
                </p14:cNvPr>
                <p14:cNvContentPartPr/>
                <p14:nvPr/>
              </p14:nvContentPartPr>
              <p14:xfrm>
                <a:off x="4699289" y="1318281"/>
                <a:ext cx="2899800" cy="435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4CE23EA2-804E-BEF5-DBFD-0D37A45B76A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645649" y="1210641"/>
                  <a:ext cx="3007440" cy="25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5BB59B07-C49D-6EAE-DE37-74BAECB72270}"/>
                    </a:ext>
                  </a:extLst>
                </p14:cNvPr>
                <p14:cNvContentPartPr/>
                <p14:nvPr/>
              </p14:nvContentPartPr>
              <p14:xfrm>
                <a:off x="1452809" y="1506921"/>
                <a:ext cx="2768760" cy="622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5BB59B07-C49D-6EAE-DE37-74BAECB7227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399169" y="1398921"/>
                  <a:ext cx="2876400" cy="27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CA0FB076-BB78-08F1-317C-26D0A65FD188}"/>
                    </a:ext>
                  </a:extLst>
                </p14:cNvPr>
                <p14:cNvContentPartPr/>
                <p14:nvPr/>
              </p14:nvContentPartPr>
              <p14:xfrm>
                <a:off x="1530929" y="3740721"/>
                <a:ext cx="4428360" cy="579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CA0FB076-BB78-08F1-317C-26D0A65FD188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476929" y="3633081"/>
                  <a:ext cx="4536000" cy="27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D3A4B4B3-0623-F3DF-6418-163200ACB7D3}"/>
                    </a:ext>
                  </a:extLst>
                </p14:cNvPr>
                <p14:cNvContentPartPr/>
                <p14:nvPr/>
              </p14:nvContentPartPr>
              <p14:xfrm>
                <a:off x="4401929" y="4315641"/>
                <a:ext cx="2796480" cy="572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3A4B4B3-0623-F3DF-6418-163200ACB7D3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347929" y="4207641"/>
                  <a:ext cx="2904120" cy="27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E1A55D5D-97B8-21C1-8D44-F315311E6833}"/>
                    </a:ext>
                  </a:extLst>
                </p14:cNvPr>
                <p14:cNvContentPartPr/>
                <p14:nvPr/>
              </p14:nvContentPartPr>
              <p14:xfrm>
                <a:off x="1559369" y="4527681"/>
                <a:ext cx="2101320" cy="230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E1A55D5D-97B8-21C1-8D44-F315311E6833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505369" y="4420041"/>
                  <a:ext cx="220896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8864770-7186-281F-9371-0A8FBB715AB6}"/>
                    </a:ext>
                  </a:extLst>
                </p14:cNvPr>
                <p14:cNvContentPartPr/>
                <p14:nvPr/>
              </p14:nvContentPartPr>
              <p14:xfrm>
                <a:off x="5521529" y="4550721"/>
                <a:ext cx="311400" cy="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8864770-7186-281F-9371-0A8FBB715AB6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467889" y="4442721"/>
                  <a:ext cx="41904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7DD6BB3B-78A2-590B-EC5E-475208577B83}"/>
                    </a:ext>
                  </a:extLst>
                </p14:cNvPr>
                <p14:cNvContentPartPr/>
                <p14:nvPr/>
              </p14:nvContentPartPr>
              <p14:xfrm>
                <a:off x="6187889" y="4515801"/>
                <a:ext cx="919080" cy="421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7DD6BB3B-78A2-590B-EC5E-475208577B83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134249" y="4408161"/>
                  <a:ext cx="1026720" cy="2577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7278377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91B644-2683-0141-2342-31388FF10A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1" r="1815" b="4074"/>
          <a:stretch/>
        </p:blipFill>
        <p:spPr>
          <a:xfrm>
            <a:off x="1066800" y="104775"/>
            <a:ext cx="7086601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3006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C20E380-92AE-5D51-D83A-5D6FBD9BC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779" y="137084"/>
            <a:ext cx="8229600" cy="104047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600" b="1" dirty="0">
                <a:solidFill>
                  <a:srgbClr val="FFFF00"/>
                </a:solidFill>
                <a:ea typeface="Times New Roman" panose="02020603050405020304" pitchFamily="18" charset="0"/>
              </a:rPr>
              <a:t>Timeline for “Fait Accompli” Rollout of Jab in Pregnancy</a:t>
            </a:r>
            <a:br>
              <a:rPr lang="en-US" sz="2600" b="1" dirty="0">
                <a:solidFill>
                  <a:srgbClr val="FFFF00"/>
                </a:solidFill>
                <a:ea typeface="Times New Roman" panose="02020603050405020304" pitchFamily="18" charset="0"/>
              </a:rPr>
            </a:br>
            <a:r>
              <a:rPr lang="en-US" sz="2600" b="1" dirty="0">
                <a:solidFill>
                  <a:srgbClr val="FFFF00"/>
                </a:solidFill>
                <a:ea typeface="Times New Roman" panose="02020603050405020304" pitchFamily="18" charset="0"/>
              </a:rPr>
              <a:t>There Was Never Any Safety Data – But Only Danger Data</a:t>
            </a:r>
            <a:endParaRPr lang="en-US" sz="2600" dirty="0">
              <a:solidFill>
                <a:srgbClr val="FFFF00"/>
              </a:solidFill>
            </a:endParaRPr>
          </a:p>
        </p:txBody>
      </p:sp>
      <p:sp>
        <p:nvSpPr>
          <p:cNvPr id="94" name="AutoShape 2">
            <a:extLst>
              <a:ext uri="{FF2B5EF4-FFF2-40B4-BE49-F238E27FC236}">
                <a16:creationId xmlns:a16="http://schemas.microsoft.com/office/drawing/2014/main" id="{AFBAB505-D87E-9841-6E90-B7B8FBD63E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B5AA6E-4545-6B9C-FF17-EA06A189FDDA}"/>
              </a:ext>
            </a:extLst>
          </p:cNvPr>
          <p:cNvSpPr txBox="1"/>
          <p:nvPr/>
        </p:nvSpPr>
        <p:spPr>
          <a:xfrm>
            <a:off x="2947785" y="4637451"/>
            <a:ext cx="387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James A Thorp MD, Maggie M Thorp JD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ECC047E-923B-2C1D-F87F-2F490172374A}"/>
              </a:ext>
            </a:extLst>
          </p:cNvPr>
          <p:cNvCxnSpPr>
            <a:cxnSpLocks/>
          </p:cNvCxnSpPr>
          <p:nvPr/>
        </p:nvCxnSpPr>
        <p:spPr>
          <a:xfrm flipV="1">
            <a:off x="0" y="3608867"/>
            <a:ext cx="9144000" cy="2259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D60CE23A-EA88-2B75-68C3-470E1AF449BB}"/>
              </a:ext>
            </a:extLst>
          </p:cNvPr>
          <p:cNvSpPr/>
          <p:nvPr/>
        </p:nvSpPr>
        <p:spPr>
          <a:xfrm>
            <a:off x="230372" y="3936260"/>
            <a:ext cx="533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Dec 1</a:t>
            </a:r>
          </a:p>
          <a:p>
            <a:pPr algn="ctr"/>
            <a:r>
              <a:rPr lang="en-US" sz="1200" dirty="0"/>
              <a:t>2020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841D75-27BB-7CE3-3E39-8791FB2B721A}"/>
              </a:ext>
            </a:extLst>
          </p:cNvPr>
          <p:cNvSpPr/>
          <p:nvPr/>
        </p:nvSpPr>
        <p:spPr>
          <a:xfrm>
            <a:off x="230372" y="2793260"/>
            <a:ext cx="533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Begin Pfizer 5.3.6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916B8A2-DD1E-98EC-1FA9-8961259BFEBD}"/>
              </a:ext>
            </a:extLst>
          </p:cNvPr>
          <p:cNvCxnSpPr>
            <a:cxnSpLocks/>
            <a:stCxn id="8" idx="0"/>
            <a:endCxn id="10" idx="2"/>
          </p:cNvCxnSpPr>
          <p:nvPr/>
        </p:nvCxnSpPr>
        <p:spPr>
          <a:xfrm flipV="1">
            <a:off x="497072" y="3402860"/>
            <a:ext cx="0" cy="53340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31F7FF8F-A023-52EA-9D63-2D8B66ACBE34}"/>
              </a:ext>
            </a:extLst>
          </p:cNvPr>
          <p:cNvSpPr/>
          <p:nvPr/>
        </p:nvSpPr>
        <p:spPr>
          <a:xfrm>
            <a:off x="1438935" y="3936260"/>
            <a:ext cx="602953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Feb 28</a:t>
            </a:r>
          </a:p>
          <a:p>
            <a:pPr algn="ctr"/>
            <a:r>
              <a:rPr lang="en-US" sz="1200" dirty="0"/>
              <a:t>2021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A64E070-3CC5-0103-A8D6-C994D0BF06AA}"/>
              </a:ext>
            </a:extLst>
          </p:cNvPr>
          <p:cNvSpPr/>
          <p:nvPr/>
        </p:nvSpPr>
        <p:spPr>
          <a:xfrm>
            <a:off x="1282994" y="2869460"/>
            <a:ext cx="1225846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End Pfizer 5.3.6</a:t>
            </a:r>
          </a:p>
          <a:p>
            <a:pPr algn="ctr"/>
            <a:r>
              <a:rPr lang="en-US" sz="1200" dirty="0"/>
              <a:t>90 day roll out 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D9E4E11-C340-67EF-8177-0AC9E324990A}"/>
              </a:ext>
            </a:extLst>
          </p:cNvPr>
          <p:cNvCxnSpPr>
            <a:cxnSpLocks/>
          </p:cNvCxnSpPr>
          <p:nvPr/>
        </p:nvCxnSpPr>
        <p:spPr>
          <a:xfrm flipV="1">
            <a:off x="1733995" y="3402860"/>
            <a:ext cx="0" cy="49485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16DDF42-E9F5-59ED-BDD7-62A95154340D}"/>
              </a:ext>
            </a:extLst>
          </p:cNvPr>
          <p:cNvGrpSpPr/>
          <p:nvPr/>
        </p:nvGrpSpPr>
        <p:grpSpPr>
          <a:xfrm>
            <a:off x="2418904" y="2130054"/>
            <a:ext cx="1447801" cy="2187206"/>
            <a:chOff x="2147770" y="1527544"/>
            <a:chExt cx="1447801" cy="218720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6CCB0BF-88D2-7C54-5ED2-A19D61F28936}"/>
                </a:ext>
              </a:extLst>
            </p:cNvPr>
            <p:cNvSpPr/>
            <p:nvPr/>
          </p:nvSpPr>
          <p:spPr>
            <a:xfrm>
              <a:off x="2577949" y="3333750"/>
              <a:ext cx="602955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March</a:t>
              </a:r>
            </a:p>
            <a:p>
              <a:pPr algn="ctr"/>
              <a:r>
                <a:rPr lang="en-US" sz="1200" dirty="0"/>
                <a:t>2021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408F238-6EC0-D773-A75C-78CFB9530064}"/>
                </a:ext>
              </a:extLst>
            </p:cNvPr>
            <p:cNvSpPr/>
            <p:nvPr/>
          </p:nvSpPr>
          <p:spPr>
            <a:xfrm>
              <a:off x="2147770" y="1527544"/>
              <a:ext cx="1447801" cy="5870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HHS CDC $13 Billion funneled thru CCC to ACOG et al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7E22C9F-63DF-A040-435E-FF08A36F38C1}"/>
                </a:ext>
              </a:extLst>
            </p:cNvPr>
            <p:cNvCxnSpPr>
              <a:cxnSpLocks/>
              <a:stCxn id="19" idx="0"/>
              <a:endCxn id="20" idx="2"/>
            </p:cNvCxnSpPr>
            <p:nvPr/>
          </p:nvCxnSpPr>
          <p:spPr>
            <a:xfrm flipH="1" flipV="1">
              <a:off x="2871671" y="2114550"/>
              <a:ext cx="7756" cy="121920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010394A8-01A8-B8D1-297B-E0BBB916BED1}"/>
              </a:ext>
            </a:extLst>
          </p:cNvPr>
          <p:cNvSpPr/>
          <p:nvPr/>
        </p:nvSpPr>
        <p:spPr>
          <a:xfrm>
            <a:off x="4087217" y="3950436"/>
            <a:ext cx="671285" cy="366824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June 17</a:t>
            </a:r>
          </a:p>
          <a:p>
            <a:pPr algn="ctr"/>
            <a:r>
              <a:rPr lang="en-US" sz="1200" dirty="0"/>
              <a:t>2021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405BCBB-15A5-9F66-F982-50150C0F0848}"/>
              </a:ext>
            </a:extLst>
          </p:cNvPr>
          <p:cNvSpPr/>
          <p:nvPr/>
        </p:nvSpPr>
        <p:spPr>
          <a:xfrm>
            <a:off x="4357991" y="1878860"/>
            <a:ext cx="1447800" cy="860794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NEJM Shimabukuro pushing Jab in Pregnancy VSafe1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F4CFD84-C1DA-3239-D02B-117B000FB146}"/>
              </a:ext>
            </a:extLst>
          </p:cNvPr>
          <p:cNvCxnSpPr>
            <a:cxnSpLocks/>
            <a:stCxn id="39" idx="0"/>
          </p:cNvCxnSpPr>
          <p:nvPr/>
        </p:nvCxnSpPr>
        <p:spPr>
          <a:xfrm flipV="1">
            <a:off x="4422860" y="2739654"/>
            <a:ext cx="7973" cy="1210782"/>
          </a:xfrm>
          <a:prstGeom prst="straightConnector1">
            <a:avLst/>
          </a:prstGeom>
          <a:ln w="254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54040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52DE557-25FA-915B-F50A-643A5F237618}"/>
              </a:ext>
            </a:extLst>
          </p:cNvPr>
          <p:cNvSpPr/>
          <p:nvPr/>
        </p:nvSpPr>
        <p:spPr>
          <a:xfrm>
            <a:off x="6400800" y="666750"/>
            <a:ext cx="1981200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E3408A-EC3A-27B3-622D-EFC5FBDB6202}"/>
              </a:ext>
            </a:extLst>
          </p:cNvPr>
          <p:cNvSpPr/>
          <p:nvPr/>
        </p:nvSpPr>
        <p:spPr>
          <a:xfrm>
            <a:off x="6096000" y="1809750"/>
            <a:ext cx="1981200" cy="91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4E7BACCE-1E59-87B2-EDE8-8B1EB8D842FF}"/>
                  </a:ext>
                </a:extLst>
              </p14:cNvPr>
              <p14:cNvContentPartPr/>
              <p14:nvPr/>
            </p14:nvContentPartPr>
            <p14:xfrm>
              <a:off x="399057" y="1335234"/>
              <a:ext cx="1054440" cy="460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4E7BACCE-1E59-87B2-EDE8-8B1EB8D842F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5057" y="1227234"/>
                <a:ext cx="1162080" cy="26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26E4D79D-F908-3FED-7181-038E6FDD0320}"/>
                  </a:ext>
                </a:extLst>
              </p14:cNvPr>
              <p14:cNvContentPartPr/>
              <p14:nvPr/>
            </p14:nvContentPartPr>
            <p14:xfrm>
              <a:off x="7445697" y="3563274"/>
              <a:ext cx="809640" cy="302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26E4D79D-F908-3FED-7181-038E6FDD032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91697" y="3455274"/>
                <a:ext cx="917280" cy="24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1FA144A9-5271-D2AE-A562-9BD81CF10402}"/>
                  </a:ext>
                </a:extLst>
              </p14:cNvPr>
              <p14:cNvContentPartPr/>
              <p14:nvPr/>
            </p14:nvContentPartPr>
            <p14:xfrm>
              <a:off x="6843417" y="3859194"/>
              <a:ext cx="1761840" cy="676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1FA144A9-5271-D2AE-A562-9BD81CF1040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789417" y="3751194"/>
                <a:ext cx="1869480" cy="2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5F513E13-34DA-935A-9E78-48D882F6A0B6}"/>
                  </a:ext>
                </a:extLst>
              </p14:cNvPr>
              <p14:cNvContentPartPr/>
              <p14:nvPr/>
            </p14:nvContentPartPr>
            <p14:xfrm>
              <a:off x="694462" y="3678441"/>
              <a:ext cx="910080" cy="99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5F513E13-34DA-935A-9E78-48D882F6A0B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40822" y="3570441"/>
                <a:ext cx="1017720" cy="315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8037B632-9691-2940-F9D3-857AD811FF8A}"/>
              </a:ext>
            </a:extLst>
          </p:cNvPr>
          <p:cNvGrpSpPr/>
          <p:nvPr/>
        </p:nvGrpSpPr>
        <p:grpSpPr>
          <a:xfrm>
            <a:off x="125264" y="528705"/>
            <a:ext cx="8893472" cy="4390890"/>
            <a:chOff x="125264" y="528705"/>
            <a:chExt cx="8893472" cy="439089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1F227D8-082C-C924-3D4E-BE36F9928809}"/>
                </a:ext>
              </a:extLst>
            </p:cNvPr>
            <p:cNvGrpSpPr/>
            <p:nvPr/>
          </p:nvGrpSpPr>
          <p:grpSpPr>
            <a:xfrm>
              <a:off x="125264" y="528705"/>
              <a:ext cx="8893472" cy="4390890"/>
              <a:chOff x="125264" y="528705"/>
              <a:chExt cx="8893472" cy="4390890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9C4E13C7-3137-85C6-366D-665B5CDD6354}"/>
                  </a:ext>
                </a:extLst>
              </p:cNvPr>
              <p:cNvGrpSpPr/>
              <p:nvPr/>
            </p:nvGrpSpPr>
            <p:grpSpPr>
              <a:xfrm>
                <a:off x="125264" y="528705"/>
                <a:ext cx="8893472" cy="4390890"/>
                <a:chOff x="125264" y="528705"/>
                <a:chExt cx="8893472" cy="4390890"/>
              </a:xfrm>
            </p:grpSpPr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46E1267E-535A-23A1-96FA-C196164336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25264" y="528705"/>
                  <a:ext cx="8893472" cy="4390890"/>
                </a:xfrm>
                <a:prstGeom prst="rect">
                  <a:avLst/>
                </a:prstGeom>
              </p:spPr>
            </p:pic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1AB93FC7-AD0A-0C81-0E65-14D56427945A}"/>
                    </a:ext>
                  </a:extLst>
                </p:cNvPr>
                <p:cNvGrpSpPr/>
                <p:nvPr/>
              </p:nvGrpSpPr>
              <p:grpSpPr>
                <a:xfrm>
                  <a:off x="5943600" y="1015914"/>
                  <a:ext cx="2464017" cy="1936836"/>
                  <a:chOff x="5943600" y="1015914"/>
                  <a:chExt cx="2464017" cy="1936836"/>
                </a:xfrm>
              </p:grpSpPr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A81E687F-7A3D-272A-043B-956CE71E6DF0}"/>
                      </a:ext>
                    </a:extLst>
                  </p:cNvPr>
                  <p:cNvSpPr/>
                  <p:nvPr/>
                </p:nvSpPr>
                <p:spPr>
                  <a:xfrm>
                    <a:off x="5943600" y="2038350"/>
                    <a:ext cx="1981200" cy="914400"/>
                  </a:xfrm>
                  <a:prstGeom prst="rect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1">
                    <p14:nvContentPartPr>
                      <p14:cNvPr id="18" name="Ink 17">
                        <a:extLst>
                          <a:ext uri="{FF2B5EF4-FFF2-40B4-BE49-F238E27FC236}">
                            <a16:creationId xmlns:a16="http://schemas.microsoft.com/office/drawing/2014/main" id="{D62BF90C-10F7-1727-3116-F742687AEC52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538497" y="1015914"/>
                      <a:ext cx="1869120" cy="71280"/>
                    </p14:xfrm>
                  </p:contentPart>
                </mc:Choice>
                <mc:Fallback xmlns="">
                  <p:pic>
                    <p:nvPicPr>
                      <p:cNvPr id="18" name="Ink 17">
                        <a:extLst>
                          <a:ext uri="{FF2B5EF4-FFF2-40B4-BE49-F238E27FC236}">
                            <a16:creationId xmlns:a16="http://schemas.microsoft.com/office/drawing/2014/main" id="{D62BF90C-10F7-1727-3116-F742687AEC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484857" y="907914"/>
                        <a:ext cx="1976760" cy="2869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13">
                  <p14:nvContentPartPr>
                    <p14:cNvPr id="21" name="Ink 20">
                      <a:extLst>
                        <a:ext uri="{FF2B5EF4-FFF2-40B4-BE49-F238E27FC236}">
                          <a16:creationId xmlns:a16="http://schemas.microsoft.com/office/drawing/2014/main" id="{11ABBAC6-7977-A125-E235-0BAC7B335F8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424097" y="3338274"/>
                    <a:ext cx="929880" cy="37440"/>
                  </p14:xfrm>
                </p:contentPart>
              </mc:Choice>
              <mc:Fallback xmlns="">
                <p:pic>
                  <p:nvPicPr>
                    <p:cNvPr id="21" name="Ink 20">
                      <a:extLst>
                        <a:ext uri="{FF2B5EF4-FFF2-40B4-BE49-F238E27FC236}">
                          <a16:creationId xmlns:a16="http://schemas.microsoft.com/office/drawing/2014/main" id="{11ABBAC6-7977-A125-E235-0BAC7B335F86}"/>
                        </a:ext>
                      </a:extLst>
                    </p:cNvPr>
                    <p:cNvPicPr/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7370097" y="3230274"/>
                      <a:ext cx="1037520" cy="253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">
                  <p14:nvContentPartPr>
                    <p14:cNvPr id="24" name="Ink 23">
                      <a:extLst>
                        <a:ext uri="{FF2B5EF4-FFF2-40B4-BE49-F238E27FC236}">
                          <a16:creationId xmlns:a16="http://schemas.microsoft.com/office/drawing/2014/main" id="{C2B02591-4D1A-53A0-A756-3B2D21D4EE5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010457" y="4070154"/>
                    <a:ext cx="1292400" cy="16200"/>
                  </p14:xfrm>
                </p:contentPart>
              </mc:Choice>
              <mc:Fallback xmlns="">
                <p:pic>
                  <p:nvPicPr>
                    <p:cNvPr id="24" name="Ink 23">
                      <a:extLst>
                        <a:ext uri="{FF2B5EF4-FFF2-40B4-BE49-F238E27FC236}">
                          <a16:creationId xmlns:a16="http://schemas.microsoft.com/office/drawing/2014/main" id="{C2B02591-4D1A-53A0-A756-3B2D21D4EE5D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6956457" y="3962154"/>
                      <a:ext cx="1400040" cy="2318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sp>
            <p:nvSpPr>
              <p:cNvPr id="26" name="Arrow: Down 25">
                <a:extLst>
                  <a:ext uri="{FF2B5EF4-FFF2-40B4-BE49-F238E27FC236}">
                    <a16:creationId xmlns:a16="http://schemas.microsoft.com/office/drawing/2014/main" id="{015135A6-F578-25DA-F630-AED3630371B0}"/>
                  </a:ext>
                </a:extLst>
              </p:cNvPr>
              <p:cNvSpPr/>
              <p:nvPr/>
            </p:nvSpPr>
            <p:spPr>
              <a:xfrm>
                <a:off x="8088163" y="2195786"/>
                <a:ext cx="484632" cy="978408"/>
              </a:xfrm>
              <a:prstGeom prst="down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AB093310-0F25-DCF4-05B9-AC97AC7263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10457" y="592027"/>
                <a:ext cx="0" cy="311279"/>
              </a:xfrm>
              <a:prstGeom prst="straightConnector1">
                <a:avLst/>
              </a:prstGeom>
              <a:ln w="635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32A000F9-F1FC-D4A0-588E-BE3CEF2432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60192" y="3267115"/>
                <a:ext cx="0" cy="311279"/>
              </a:xfrm>
              <a:prstGeom prst="straightConnector1">
                <a:avLst/>
              </a:prstGeom>
              <a:ln w="635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0CE88ECB-A899-9A49-6AAB-4334CF42BB05}"/>
                    </a:ext>
                  </a:extLst>
                </p14:cNvPr>
                <p14:cNvContentPartPr/>
                <p14:nvPr/>
              </p14:nvContentPartPr>
              <p14:xfrm>
                <a:off x="694462" y="3665481"/>
                <a:ext cx="995760" cy="1105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0CE88ECB-A899-9A49-6AAB-4334CF42BB05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40822" y="3557481"/>
                  <a:ext cx="1103400" cy="3261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4533671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D2D062AA-43E4-6D1B-16E4-EA3B72DB1A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" t="14384" r="5632" b="57577"/>
          <a:stretch/>
        </p:blipFill>
        <p:spPr>
          <a:xfrm>
            <a:off x="74964" y="906413"/>
            <a:ext cx="4652080" cy="3367468"/>
          </a:xfr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48F449C-0CD3-3C27-68AE-CDEE1460B8A2}"/>
              </a:ext>
            </a:extLst>
          </p:cNvPr>
          <p:cNvGrpSpPr/>
          <p:nvPr/>
        </p:nvGrpSpPr>
        <p:grpSpPr>
          <a:xfrm>
            <a:off x="4768696" y="133350"/>
            <a:ext cx="4267200" cy="4876800"/>
            <a:chOff x="5181600" y="63824"/>
            <a:chExt cx="3352801" cy="3972735"/>
          </a:xfrm>
        </p:grpSpPr>
        <p:pic>
          <p:nvPicPr>
            <p:cNvPr id="7" name="Picture 6" descr="Graphical user interface, text, application, email&#10;&#10;Description automatically generated">
              <a:extLst>
                <a:ext uri="{FF2B5EF4-FFF2-40B4-BE49-F238E27FC236}">
                  <a16:creationId xmlns:a16="http://schemas.microsoft.com/office/drawing/2014/main" id="{0CD22D60-1250-E05F-8F3E-91EDEAA36D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49" t="32185" r="5491" b="56282"/>
            <a:stretch/>
          </p:blipFill>
          <p:spPr>
            <a:xfrm>
              <a:off x="5257800" y="63824"/>
              <a:ext cx="3039208" cy="893463"/>
            </a:xfrm>
            <a:prstGeom prst="rect">
              <a:avLst/>
            </a:prstGeom>
          </p:spPr>
        </p:pic>
        <p:pic>
          <p:nvPicPr>
            <p:cNvPr id="9" name="Picture 8" descr="Text&#10;&#10;Description automatically generated">
              <a:extLst>
                <a:ext uri="{FF2B5EF4-FFF2-40B4-BE49-F238E27FC236}">
                  <a16:creationId xmlns:a16="http://schemas.microsoft.com/office/drawing/2014/main" id="{B4B45D69-8170-B88D-7B16-92E044B9DD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6" t="23979" r="3118" b="30741"/>
            <a:stretch/>
          </p:blipFill>
          <p:spPr>
            <a:xfrm>
              <a:off x="5181600" y="528719"/>
              <a:ext cx="3352801" cy="3507840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82AD889-BC36-1397-56BD-A4E88F131BF0}"/>
                  </a:ext>
                </a:extLst>
              </p14:cNvPr>
              <p14:cNvContentPartPr/>
              <p14:nvPr/>
            </p14:nvContentPartPr>
            <p14:xfrm>
              <a:off x="4890622" y="4146441"/>
              <a:ext cx="3617280" cy="504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82AD889-BC36-1397-56BD-A4E88F131BF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36982" y="4038441"/>
                <a:ext cx="3724920" cy="266040"/>
              </a:xfrm>
              <a:prstGeom prst="rect">
                <a:avLst/>
              </a:prstGeom>
            </p:spPr>
          </p:pic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7FC1C891-D437-9566-C006-2309F8DBD322}"/>
              </a:ext>
            </a:extLst>
          </p:cNvPr>
          <p:cNvGrpSpPr/>
          <p:nvPr/>
        </p:nvGrpSpPr>
        <p:grpSpPr>
          <a:xfrm>
            <a:off x="4841302" y="569121"/>
            <a:ext cx="3718800" cy="4158720"/>
            <a:chOff x="4841302" y="569121"/>
            <a:chExt cx="3718800" cy="4158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9ACF0EEB-0795-CFC9-1AAC-7283B39870B5}"/>
                    </a:ext>
                  </a:extLst>
                </p14:cNvPr>
                <p14:cNvContentPartPr/>
                <p14:nvPr/>
              </p14:nvContentPartPr>
              <p14:xfrm>
                <a:off x="5521702" y="573441"/>
                <a:ext cx="1139040" cy="360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9ACF0EEB-0795-CFC9-1AAC-7283B39870B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467702" y="465801"/>
                  <a:ext cx="124668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E81E6D7C-ABB3-0922-705A-41ECB3170D96}"/>
                    </a:ext>
                  </a:extLst>
                </p14:cNvPr>
                <p14:cNvContentPartPr/>
                <p14:nvPr/>
              </p14:nvContentPartPr>
              <p14:xfrm>
                <a:off x="8109022" y="569121"/>
                <a:ext cx="312480" cy="122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E81E6D7C-ABB3-0922-705A-41ECB3170D96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055022" y="461121"/>
                  <a:ext cx="42012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F68208A6-F5B9-6B88-4E1B-464FD7640A5F}"/>
                    </a:ext>
                  </a:extLst>
                </p14:cNvPr>
                <p14:cNvContentPartPr/>
                <p14:nvPr/>
              </p14:nvContentPartPr>
              <p14:xfrm>
                <a:off x="7605742" y="978081"/>
                <a:ext cx="950040" cy="356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F68208A6-F5B9-6B88-4E1B-464FD7640A5F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551742" y="870081"/>
                  <a:ext cx="105768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F657A22B-611D-9606-6E2E-970580CAD497}"/>
                    </a:ext>
                  </a:extLst>
                </p14:cNvPr>
                <p14:cNvContentPartPr/>
                <p14:nvPr/>
              </p14:nvContentPartPr>
              <p14:xfrm>
                <a:off x="6351142" y="1217121"/>
                <a:ext cx="942480" cy="237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F657A22B-611D-9606-6E2E-970580CAD497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297142" y="1109121"/>
                  <a:ext cx="105012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FA90FF0A-008C-4EE9-396F-793DD1281294}"/>
                    </a:ext>
                  </a:extLst>
                </p14:cNvPr>
                <p14:cNvContentPartPr/>
                <p14:nvPr/>
              </p14:nvContentPartPr>
              <p14:xfrm>
                <a:off x="6677302" y="1444281"/>
                <a:ext cx="729360" cy="385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FA90FF0A-008C-4EE9-396F-793DD1281294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623302" y="1336281"/>
                  <a:ext cx="837000" cy="25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3B3E9D9F-028F-899C-CA75-F25CC1B09ED3}"/>
                    </a:ext>
                  </a:extLst>
                </p14:cNvPr>
                <p14:cNvContentPartPr/>
                <p14:nvPr/>
              </p14:nvContentPartPr>
              <p14:xfrm>
                <a:off x="8321422" y="1620321"/>
                <a:ext cx="223920" cy="39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3B3E9D9F-028F-899C-CA75-F25CC1B09ED3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267782" y="1512321"/>
                  <a:ext cx="33156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69AD0F18-9A4A-422B-95DC-E2AE82411E0D}"/>
                    </a:ext>
                  </a:extLst>
                </p14:cNvPr>
                <p14:cNvContentPartPr/>
                <p14:nvPr/>
              </p14:nvContentPartPr>
              <p14:xfrm>
                <a:off x="4841302" y="1767561"/>
                <a:ext cx="1734840" cy="615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69AD0F18-9A4A-422B-95DC-E2AE82411E0D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787302" y="1659561"/>
                  <a:ext cx="1842480" cy="27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4DFE4BC6-7E3B-2FBE-3F98-4A4C9F3C3F58}"/>
                    </a:ext>
                  </a:extLst>
                </p14:cNvPr>
                <p14:cNvContentPartPr/>
                <p14:nvPr/>
              </p14:nvContentPartPr>
              <p14:xfrm>
                <a:off x="6273022" y="2345361"/>
                <a:ext cx="2281680" cy="860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4DFE4BC6-7E3B-2FBE-3F98-4A4C9F3C3F58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219382" y="2237721"/>
                  <a:ext cx="238932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B08D4AC2-A0BC-EAAC-07F9-96284D64C525}"/>
                    </a:ext>
                  </a:extLst>
                </p14:cNvPr>
                <p14:cNvContentPartPr/>
                <p14:nvPr/>
              </p14:nvContentPartPr>
              <p14:xfrm>
                <a:off x="4883782" y="2571801"/>
                <a:ext cx="3670920" cy="723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B08D4AC2-A0BC-EAAC-07F9-96284D64C525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830142" y="2464161"/>
                  <a:ext cx="3778560" cy="28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289F200D-46B8-8FA3-EEC9-EF5C28329406}"/>
                    </a:ext>
                  </a:extLst>
                </p14:cNvPr>
                <p14:cNvContentPartPr/>
                <p14:nvPr/>
              </p14:nvContentPartPr>
              <p14:xfrm>
                <a:off x="4869742" y="2762601"/>
                <a:ext cx="2768760" cy="597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289F200D-46B8-8FA3-EEC9-EF5C28329406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815742" y="2654961"/>
                  <a:ext cx="287640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5BB44165-3316-E87F-F332-DA14BBE792DC}"/>
                    </a:ext>
                  </a:extLst>
                </p14:cNvPr>
                <p14:cNvContentPartPr/>
                <p14:nvPr/>
              </p14:nvContentPartPr>
              <p14:xfrm>
                <a:off x="5812222" y="3344361"/>
                <a:ext cx="2742120" cy="298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5BB44165-3316-E87F-F332-DA14BBE792DC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5758582" y="3236721"/>
                  <a:ext cx="284976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F8F6794D-FC01-8EB9-7CBB-8D907DB488CE}"/>
                    </a:ext>
                  </a:extLst>
                </p14:cNvPr>
                <p14:cNvContentPartPr/>
                <p14:nvPr/>
              </p14:nvContentPartPr>
              <p14:xfrm>
                <a:off x="4890622" y="3572241"/>
                <a:ext cx="3615480" cy="223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F8F6794D-FC01-8EB9-7CBB-8D907DB488CE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836982" y="3464241"/>
                  <a:ext cx="372312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0AEAD2C9-FC2D-4D14-932A-A88C207B9B25}"/>
                    </a:ext>
                  </a:extLst>
                </p14:cNvPr>
                <p14:cNvContentPartPr/>
                <p14:nvPr/>
              </p14:nvContentPartPr>
              <p14:xfrm>
                <a:off x="4897822" y="3706521"/>
                <a:ext cx="3656520" cy="727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0AEAD2C9-FC2D-4D14-932A-A88C207B9B25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844182" y="3598881"/>
                  <a:ext cx="3764160" cy="28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8F1416AF-463F-A226-026E-23D5EB7F22C1}"/>
                    </a:ext>
                  </a:extLst>
                </p14:cNvPr>
                <p14:cNvContentPartPr/>
                <p14:nvPr/>
              </p14:nvContentPartPr>
              <p14:xfrm>
                <a:off x="4912222" y="3912081"/>
                <a:ext cx="3647880" cy="943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8F1416AF-463F-A226-026E-23D5EB7F22C1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858222" y="3804081"/>
                  <a:ext cx="3755520" cy="30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B492979D-D5BC-9695-478D-F187B0CD2EA8}"/>
                    </a:ext>
                  </a:extLst>
                </p14:cNvPr>
                <p14:cNvContentPartPr/>
                <p14:nvPr/>
              </p14:nvContentPartPr>
              <p14:xfrm>
                <a:off x="4905022" y="4273881"/>
                <a:ext cx="3651480" cy="856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B492979D-D5BC-9695-478D-F187B0CD2EA8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4851022" y="4166241"/>
                  <a:ext cx="3759120" cy="30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F4CC3FC8-A5BE-4DCB-2BA1-FF7C1C8DA9EE}"/>
                    </a:ext>
                  </a:extLst>
                </p14:cNvPr>
                <p14:cNvContentPartPr/>
                <p14:nvPr/>
              </p14:nvContentPartPr>
              <p14:xfrm>
                <a:off x="4897822" y="4506801"/>
                <a:ext cx="3648600" cy="442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F4CC3FC8-A5BE-4DCB-2BA1-FF7C1C8DA9EE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844182" y="4398801"/>
                  <a:ext cx="375624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B3E4FA14-E358-A4AE-C169-0CB9F590467F}"/>
                    </a:ext>
                  </a:extLst>
                </p14:cNvPr>
                <p14:cNvContentPartPr/>
                <p14:nvPr/>
              </p14:nvContentPartPr>
              <p14:xfrm>
                <a:off x="4883782" y="4644681"/>
                <a:ext cx="2571480" cy="831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B3E4FA14-E358-A4AE-C169-0CB9F590467F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830142" y="4537041"/>
                  <a:ext cx="2679120" cy="2988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633223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C5B612D-7AB9-5A05-5E36-8A020A8389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8553053"/>
              </p:ext>
            </p:extLst>
          </p:nvPr>
        </p:nvGraphicFramePr>
        <p:xfrm>
          <a:off x="381000" y="45719"/>
          <a:ext cx="8382000" cy="50787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2222">
                  <a:extLst>
                    <a:ext uri="{9D8B030D-6E8A-4147-A177-3AD203B41FA5}">
                      <a16:colId xmlns:a16="http://schemas.microsoft.com/office/drawing/2014/main" val="4208333235"/>
                    </a:ext>
                  </a:extLst>
                </a:gridCol>
                <a:gridCol w="2638778">
                  <a:extLst>
                    <a:ext uri="{9D8B030D-6E8A-4147-A177-3AD203B41FA5}">
                      <a16:colId xmlns:a16="http://schemas.microsoft.com/office/drawing/2014/main" val="436622962"/>
                    </a:ext>
                  </a:extLst>
                </a:gridCol>
                <a:gridCol w="4191000">
                  <a:extLst>
                    <a:ext uri="{9D8B030D-6E8A-4147-A177-3AD203B41FA5}">
                      <a16:colId xmlns:a16="http://schemas.microsoft.com/office/drawing/2014/main" val="1191518926"/>
                    </a:ext>
                  </a:extLst>
                </a:gridCol>
              </a:tblGrid>
              <a:tr h="591161"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/>
                        <a:t>James A Thorp MD</a:t>
                      </a:r>
                    </a:p>
                    <a:p>
                      <a:pPr algn="ctr"/>
                      <a:endParaRPr lang="en-US" sz="1050" dirty="0"/>
                    </a:p>
                    <a:p>
                      <a:pPr algn="ctr"/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/>
                        <a:t>Tommy T Shimabukuro MD, MPH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6636617"/>
                  </a:ext>
                </a:extLst>
              </a:tr>
              <a:tr h="472929">
                <a:tc>
                  <a:txBody>
                    <a:bodyPr/>
                    <a:lstStyle/>
                    <a:p>
                      <a:r>
                        <a:rPr lang="en-US" sz="800" dirty="0"/>
                        <a:t>Recommendations for Exp COVID-19 Gene jab in pregnancy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/>
                        <a:t>Category X, Contraindicated in Pregnancy, Black Box Warning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/>
                        <a:t>Pushed in pregnancy as safe, effective &amp; necessary. He refuses to address </a:t>
                      </a:r>
                      <a:r>
                        <a:rPr lang="en-US" sz="800" dirty="0">
                          <a:hlinkClick r:id="rId2"/>
                        </a:rPr>
                        <a:t>Pfizer 5.3.6</a:t>
                      </a:r>
                      <a:r>
                        <a:rPr lang="en-US" sz="800" dirty="0"/>
                        <a:t> documenting 100+ deaths per week (page 7) the most lethal drug ever rolled out. Dec 1 – Feb 28 2021 - 1223 dead after the jab and horrible OB outcomes (page 12) which he knew 2-28-2021.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4916213"/>
                  </a:ext>
                </a:extLst>
              </a:tr>
              <a:tr h="383598">
                <a:tc>
                  <a:txBody>
                    <a:bodyPr/>
                    <a:lstStyle/>
                    <a:p>
                      <a:r>
                        <a:rPr lang="en-US" sz="800" dirty="0"/>
                        <a:t>Specialty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/>
                        <a:t>Board Certified Ob/Gyn</a:t>
                      </a:r>
                    </a:p>
                    <a:p>
                      <a:pPr algn="l"/>
                      <a:r>
                        <a:rPr lang="en-US" sz="800" dirty="0"/>
                        <a:t>Board Certified Maternal Fetal Medicine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/>
                        <a:t>Family Practice Physician. Board Certified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4751198"/>
                  </a:ext>
                </a:extLst>
              </a:tr>
              <a:tr h="383598">
                <a:tc>
                  <a:txBody>
                    <a:bodyPr/>
                    <a:lstStyle/>
                    <a:p>
                      <a:r>
                        <a:rPr lang="en-US" sz="800" dirty="0"/>
                        <a:t>Cui Bono?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/>
                        <a:t>Severely punished, censored and threatened by medical boards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/>
                        <a:t>Rewarded with job security for pushing FED narrative. Bonus for being a good vaccine pusher? Other PERCS for pushing the dangerous drug?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1288364"/>
                  </a:ext>
                </a:extLst>
              </a:tr>
              <a:tr h="383598">
                <a:tc>
                  <a:txBody>
                    <a:bodyPr/>
                    <a:lstStyle/>
                    <a:p>
                      <a:r>
                        <a:rPr lang="en-US" sz="800" dirty="0"/>
                        <a:t>Clinical OB Experience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/>
                        <a:t>44 years, 26,000 plus high-risk OB patients in last 4 years alone not including </a:t>
                      </a:r>
                      <a:r>
                        <a:rPr lang="en-US" sz="800" dirty="0" err="1"/>
                        <a:t>probono</a:t>
                      </a:r>
                      <a:r>
                        <a:rPr lang="en-US" sz="800" dirty="0"/>
                        <a:t> patients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/>
                        <a:t>Has he EVER seen a pregnant patient? When was the last? How many patients has he seen in the last 3-4 years? Any at all?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0304592"/>
                  </a:ext>
                </a:extLst>
              </a:tr>
              <a:tr h="383598">
                <a:tc>
                  <a:txBody>
                    <a:bodyPr/>
                    <a:lstStyle/>
                    <a:p>
                      <a:r>
                        <a:rPr lang="en-US" sz="800" dirty="0"/>
                        <a:t>Funding 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/>
                        <a:t>Personal time donated; Personal assets donated.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/>
                        <a:t>Massive lucrative government grants, support.  Supported by Pharma/CDC/FDA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5627142"/>
                  </a:ext>
                </a:extLst>
              </a:tr>
              <a:tr h="383598">
                <a:tc>
                  <a:txBody>
                    <a:bodyPr/>
                    <a:lstStyle/>
                    <a:p>
                      <a:r>
                        <a:rPr lang="en-US" sz="800" dirty="0"/>
                        <a:t>Employer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/>
                        <a:t>Large Catholic Healthcare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/>
                        <a:t>Federal Government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5518326"/>
                  </a:ext>
                </a:extLst>
              </a:tr>
              <a:tr h="472929">
                <a:tc>
                  <a:txBody>
                    <a:bodyPr/>
                    <a:lstStyle/>
                    <a:p>
                      <a:r>
                        <a:rPr lang="en-US" sz="800" dirty="0"/>
                        <a:t>Conflicts of Interest (COI)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/>
                        <a:t>ZERO. NONE. NADA. Harsh consequences for taking a stand against the state narrative and for pointing out massive death &amp; injury in pregnancy from vax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/>
                        <a:t>Massive COI – deeply entrenched in pushing vaccines, Fed Employee, “CDC post-authorization/post-licensure safety monitoring of COVID-19 vaccines”, Vaccine Safety Team of FDA/CDC. Captured by military medical industrial complex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4373561"/>
                  </a:ext>
                </a:extLst>
              </a:tr>
              <a:tr h="383598">
                <a:tc>
                  <a:txBody>
                    <a:bodyPr/>
                    <a:lstStyle/>
                    <a:p>
                      <a:r>
                        <a:rPr lang="en-US" sz="800" dirty="0"/>
                        <a:t>Benefits from Vaccine profits / patent royalties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/>
                        <a:t>ZERO. NONE. NADA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/>
                        <a:t>CDC/FDA thrive off massive Pharma vaccine dollars &amp; vaccine patent royalties owned by CDC/FDA. Personal holdings of vaccine stocks? </a:t>
                      </a:r>
                      <a:r>
                        <a:rPr lang="en-US" sz="800"/>
                        <a:t>Other benefits?</a:t>
                      </a:r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5781339"/>
                  </a:ext>
                </a:extLst>
              </a:tr>
              <a:tr h="383598">
                <a:tc>
                  <a:txBody>
                    <a:bodyPr/>
                    <a:lstStyle/>
                    <a:p>
                      <a:r>
                        <a:rPr lang="en-US" sz="800" dirty="0"/>
                        <a:t>Royalties from books / publications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/>
                        <a:t>NONE; 100% Donated; 10+ X book royalties per year donated to charities per year over </a:t>
                      </a:r>
                      <a:r>
                        <a:rPr lang="en-US" sz="800" dirty="0" err="1"/>
                        <a:t>careerJ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/>
                        <a:t>Unknown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8878805"/>
                  </a:ext>
                </a:extLst>
              </a:tr>
              <a:tr h="472929">
                <a:tc>
                  <a:txBody>
                    <a:bodyPr/>
                    <a:lstStyle/>
                    <a:p>
                      <a:r>
                        <a:rPr lang="en-US" sz="800" dirty="0"/>
                        <a:t>Major Pertinent Publication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/>
                        <a:t>Journal of American Physicians &amp; Surgeons extensively peer-reviewed. No journal COI. Journal independent of Pharma industrial complex. Article written by authors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/>
                        <a:t>NEJM controlled by Pharma, Editor in Chief Eric Rubin pushes the C19 gene jab in children at CDC/FDA hearing admitting no safety data but roll it out and see what happens. Journal dependent upon Pharma industrial complex. Suspect article was Ghostwritten by Pharma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4004144"/>
                  </a:ext>
                </a:extLst>
              </a:tr>
              <a:tr h="383598">
                <a:tc>
                  <a:txBody>
                    <a:bodyPr/>
                    <a:lstStyle/>
                    <a:p>
                      <a:r>
                        <a:rPr lang="en-US" sz="800" dirty="0"/>
                        <a:t>Availability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/>
                        <a:t>Answers to all. Willing to debate anyone in the world over the last two years.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/>
                        <a:t>Unavailable. No responses. No availability to discuss conflicts of interest or conflicts of safety data. Refuses to disclose all VSAFE data. Refuses to debate.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1239903"/>
                  </a:ext>
                </a:extLst>
              </a:tr>
            </a:tbl>
          </a:graphicData>
        </a:graphic>
      </p:graphicFrame>
      <p:pic>
        <p:nvPicPr>
          <p:cNvPr id="8" name="Picture 7" descr="A picture containing text, wall, person, smiling&#10;&#10;Description automatically generated">
            <a:extLst>
              <a:ext uri="{FF2B5EF4-FFF2-40B4-BE49-F238E27FC236}">
                <a16:creationId xmlns:a16="http://schemas.microsoft.com/office/drawing/2014/main" id="{80B3044B-5F7F-2D15-82C7-3470E80DA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45719"/>
            <a:ext cx="570869" cy="570869"/>
          </a:xfrm>
          <a:prstGeom prst="rect">
            <a:avLst/>
          </a:prstGeom>
        </p:spPr>
      </p:pic>
      <p:pic>
        <p:nvPicPr>
          <p:cNvPr id="10" name="Picture 9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2E8A1D0E-B97B-3F37-AF57-EDF41A7A6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51390"/>
            <a:ext cx="457200" cy="57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52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2250C1C-D08C-0477-EBED-441CD1E49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133350"/>
            <a:ext cx="4055387" cy="22892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F4F65E-72F9-0F55-698E-1A92316084EB}"/>
              </a:ext>
            </a:extLst>
          </p:cNvPr>
          <p:cNvSpPr txBox="1"/>
          <p:nvPr/>
        </p:nvSpPr>
        <p:spPr>
          <a:xfrm>
            <a:off x="220206" y="2534435"/>
            <a:ext cx="8703587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All 21 Authors are Federal Employees and the article appears to be ghost written by Pfizer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Only had 10 weeks of study with pregnancy lasting 40 weeks; </a:t>
            </a:r>
            <a:r>
              <a:rPr lang="en-US" sz="1600" dirty="0" err="1">
                <a:solidFill>
                  <a:schemeClr val="bg1"/>
                </a:solidFill>
              </a:rPr>
              <a:t>Vsafe</a:t>
            </a:r>
            <a:r>
              <a:rPr lang="en-US" sz="1600" dirty="0">
                <a:solidFill>
                  <a:schemeClr val="bg1"/>
                </a:solidFill>
              </a:rPr>
              <a:t> phone app system used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Shimabukuro deeply entrenched in pushing vaccines; he heads the “CDC post-authorization/post-licensure safety monitoring of COVID-19 vaccines” of CDC FDA; Vaccine Safety Team of FDA/CDC.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Complete Capture by military medical industrial complex (MMIC) including Pharma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Pushes safety of jab in the pregnancy knowing of very dangerous data from Pfizer 5.3.6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Deceptively manipulated miscarriage rate from 82% to 13%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Woke language in the title – pay attention to details. If they cannot accurately describe pregnancy as NON-inclusive in women how can you trust their data interpretation?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9E3074-D3BC-B592-A298-515D96218441}"/>
              </a:ext>
            </a:extLst>
          </p:cNvPr>
          <p:cNvSpPr txBox="1"/>
          <p:nvPr/>
        </p:nvSpPr>
        <p:spPr>
          <a:xfrm>
            <a:off x="412893" y="534540"/>
            <a:ext cx="44195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</a:rPr>
              <a:t>Shimabukuro et al. Preliminary Findings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of mRNA COVID-19 Vaccine Safety in 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Pregnant </a:t>
            </a:r>
            <a:r>
              <a:rPr lang="en-US" sz="2000" dirty="0">
                <a:solidFill>
                  <a:srgbClr val="FF0000"/>
                </a:solidFill>
              </a:rPr>
              <a:t>Persons</a:t>
            </a:r>
            <a:r>
              <a:rPr lang="en-US" sz="2000" dirty="0">
                <a:solidFill>
                  <a:srgbClr val="FFFF00"/>
                </a:solidFill>
              </a:rPr>
              <a:t>. NEJM June 17, 2021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384:2273-2282</a:t>
            </a:r>
          </a:p>
        </p:txBody>
      </p:sp>
    </p:spTree>
    <p:extLst>
      <p:ext uri="{BB962C8B-B14F-4D97-AF65-F5344CB8AC3E}">
        <p14:creationId xmlns:p14="http://schemas.microsoft.com/office/powerpoint/2010/main" val="12676163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C20E380-92AE-5D51-D83A-5D6FBD9BC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779" y="137084"/>
            <a:ext cx="8229600" cy="104047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600" b="1" dirty="0">
                <a:solidFill>
                  <a:srgbClr val="FFFF00"/>
                </a:solidFill>
                <a:ea typeface="Times New Roman" panose="02020603050405020304" pitchFamily="18" charset="0"/>
              </a:rPr>
              <a:t>Timeline for “Fait Accompli” Rollout of Jab in Pregnancy</a:t>
            </a:r>
            <a:br>
              <a:rPr lang="en-US" sz="2600" b="1" dirty="0">
                <a:solidFill>
                  <a:srgbClr val="FFFF00"/>
                </a:solidFill>
                <a:ea typeface="Times New Roman" panose="02020603050405020304" pitchFamily="18" charset="0"/>
              </a:rPr>
            </a:br>
            <a:r>
              <a:rPr lang="en-US" sz="2600" b="1" dirty="0">
                <a:solidFill>
                  <a:srgbClr val="FFFF00"/>
                </a:solidFill>
                <a:ea typeface="Times New Roman" panose="02020603050405020304" pitchFamily="18" charset="0"/>
              </a:rPr>
              <a:t>There Was Never Any Safety Data – But Only Danger Data</a:t>
            </a:r>
            <a:endParaRPr lang="en-US" sz="2600" dirty="0">
              <a:solidFill>
                <a:srgbClr val="FFFF00"/>
              </a:solidFill>
            </a:endParaRPr>
          </a:p>
        </p:txBody>
      </p:sp>
      <p:sp>
        <p:nvSpPr>
          <p:cNvPr id="94" name="AutoShape 2">
            <a:extLst>
              <a:ext uri="{FF2B5EF4-FFF2-40B4-BE49-F238E27FC236}">
                <a16:creationId xmlns:a16="http://schemas.microsoft.com/office/drawing/2014/main" id="{AFBAB505-D87E-9841-6E90-B7B8FBD63E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B5AA6E-4545-6B9C-FF17-EA06A189FDDA}"/>
              </a:ext>
            </a:extLst>
          </p:cNvPr>
          <p:cNvSpPr txBox="1"/>
          <p:nvPr/>
        </p:nvSpPr>
        <p:spPr>
          <a:xfrm>
            <a:off x="2947785" y="4637451"/>
            <a:ext cx="387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James A Thorp MD, Maggie M Thorp JD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ECC047E-923B-2C1D-F87F-2F490172374A}"/>
              </a:ext>
            </a:extLst>
          </p:cNvPr>
          <p:cNvCxnSpPr>
            <a:cxnSpLocks/>
          </p:cNvCxnSpPr>
          <p:nvPr/>
        </p:nvCxnSpPr>
        <p:spPr>
          <a:xfrm flipV="1">
            <a:off x="0" y="3608867"/>
            <a:ext cx="9144000" cy="2259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B4140C49-DEDC-0CD9-4145-A310554A41C6}"/>
              </a:ext>
            </a:extLst>
          </p:cNvPr>
          <p:cNvGrpSpPr/>
          <p:nvPr/>
        </p:nvGrpSpPr>
        <p:grpSpPr>
          <a:xfrm>
            <a:off x="230372" y="2793260"/>
            <a:ext cx="533400" cy="1524000"/>
            <a:chOff x="230372" y="2190750"/>
            <a:chExt cx="533400" cy="1524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60CE23A-EA88-2B75-68C3-470E1AF449BB}"/>
                </a:ext>
              </a:extLst>
            </p:cNvPr>
            <p:cNvSpPr/>
            <p:nvPr/>
          </p:nvSpPr>
          <p:spPr>
            <a:xfrm>
              <a:off x="230372" y="3333750"/>
              <a:ext cx="533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Dec 1</a:t>
              </a:r>
            </a:p>
            <a:p>
              <a:pPr algn="ctr"/>
              <a:r>
                <a:rPr lang="en-US" sz="1200" dirty="0"/>
                <a:t>2020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2841D75-27BB-7CE3-3E39-8791FB2B721A}"/>
                </a:ext>
              </a:extLst>
            </p:cNvPr>
            <p:cNvSpPr/>
            <p:nvPr/>
          </p:nvSpPr>
          <p:spPr>
            <a:xfrm>
              <a:off x="230372" y="2190750"/>
              <a:ext cx="533400" cy="609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Begin Pfizer 5.3.6 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916B8A2-DD1E-98EC-1FA9-8961259BFEBD}"/>
                </a:ext>
              </a:extLst>
            </p:cNvPr>
            <p:cNvCxnSpPr>
              <a:cxnSpLocks/>
              <a:stCxn id="8" idx="0"/>
              <a:endCxn id="10" idx="2"/>
            </p:cNvCxnSpPr>
            <p:nvPr/>
          </p:nvCxnSpPr>
          <p:spPr>
            <a:xfrm flipV="1">
              <a:off x="497072" y="2800350"/>
              <a:ext cx="0" cy="53340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9B15AAB-AA02-6098-4090-ECE9FB06C07F}"/>
              </a:ext>
            </a:extLst>
          </p:cNvPr>
          <p:cNvGrpSpPr/>
          <p:nvPr/>
        </p:nvGrpSpPr>
        <p:grpSpPr>
          <a:xfrm>
            <a:off x="1282994" y="2869460"/>
            <a:ext cx="1225846" cy="1447800"/>
            <a:chOff x="1247550" y="2266950"/>
            <a:chExt cx="1225846" cy="14478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1F7FF8F-A023-52EA-9D63-2D8B66ACBE34}"/>
                </a:ext>
              </a:extLst>
            </p:cNvPr>
            <p:cNvSpPr/>
            <p:nvPr/>
          </p:nvSpPr>
          <p:spPr>
            <a:xfrm>
              <a:off x="1403491" y="3333750"/>
              <a:ext cx="602953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Feb 28</a:t>
              </a:r>
            </a:p>
            <a:p>
              <a:pPr algn="ctr"/>
              <a:r>
                <a:rPr lang="en-US" sz="1200" dirty="0"/>
                <a:t>2021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A64E070-3CC5-0103-A8D6-C994D0BF06AA}"/>
                </a:ext>
              </a:extLst>
            </p:cNvPr>
            <p:cNvSpPr/>
            <p:nvPr/>
          </p:nvSpPr>
          <p:spPr>
            <a:xfrm>
              <a:off x="1247550" y="2266950"/>
              <a:ext cx="1225846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End Pfizer 5.3.6</a:t>
              </a:r>
            </a:p>
            <a:p>
              <a:pPr algn="ctr"/>
              <a:r>
                <a:rPr lang="en-US" sz="1200" dirty="0"/>
                <a:t>90 day roll out 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D9E4E11-C340-67EF-8177-0AC9E32499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98551" y="2800350"/>
              <a:ext cx="0" cy="494857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3F4E883B-73D5-DEF7-1BE3-CBEE99B110C3}"/>
              </a:ext>
            </a:extLst>
          </p:cNvPr>
          <p:cNvGrpSpPr/>
          <p:nvPr/>
        </p:nvGrpSpPr>
        <p:grpSpPr>
          <a:xfrm>
            <a:off x="5054763" y="2869460"/>
            <a:ext cx="1225846" cy="1447800"/>
            <a:chOff x="4395557" y="2869460"/>
            <a:chExt cx="1225846" cy="14478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91731533-7F37-C65E-9421-C4517D005143}"/>
                </a:ext>
              </a:extLst>
            </p:cNvPr>
            <p:cNvSpPr/>
            <p:nvPr/>
          </p:nvSpPr>
          <p:spPr>
            <a:xfrm>
              <a:off x="4742881" y="3936260"/>
              <a:ext cx="671285" cy="381000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July 6</a:t>
              </a:r>
            </a:p>
            <a:p>
              <a:pPr algn="ctr"/>
              <a:r>
                <a:rPr lang="en-US" sz="1200" dirty="0"/>
                <a:t>2021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E9B6D74-0267-0A1B-B691-D30E72990F9B}"/>
                </a:ext>
              </a:extLst>
            </p:cNvPr>
            <p:cNvSpPr/>
            <p:nvPr/>
          </p:nvSpPr>
          <p:spPr>
            <a:xfrm>
              <a:off x="4395557" y="2869460"/>
              <a:ext cx="1225846" cy="533400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ACOG ABOG &amp; SMFM Push Jab in Pregnancy 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38E04509-67B6-5B0F-2596-B865106DAE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91077" y="3402860"/>
              <a:ext cx="3364" cy="533400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16DDF42-E9F5-59ED-BDD7-62A95154340D}"/>
              </a:ext>
            </a:extLst>
          </p:cNvPr>
          <p:cNvGrpSpPr/>
          <p:nvPr/>
        </p:nvGrpSpPr>
        <p:grpSpPr>
          <a:xfrm>
            <a:off x="2360423" y="2130054"/>
            <a:ext cx="1447801" cy="2187206"/>
            <a:chOff x="2147770" y="1527544"/>
            <a:chExt cx="1447801" cy="218720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6CCB0BF-88D2-7C54-5ED2-A19D61F28936}"/>
                </a:ext>
              </a:extLst>
            </p:cNvPr>
            <p:cNvSpPr/>
            <p:nvPr/>
          </p:nvSpPr>
          <p:spPr>
            <a:xfrm>
              <a:off x="2577949" y="3333750"/>
              <a:ext cx="602955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March</a:t>
              </a:r>
            </a:p>
            <a:p>
              <a:pPr algn="ctr"/>
              <a:r>
                <a:rPr lang="en-US" sz="1200" dirty="0"/>
                <a:t>2021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408F238-6EC0-D773-A75C-78CFB9530064}"/>
                </a:ext>
              </a:extLst>
            </p:cNvPr>
            <p:cNvSpPr/>
            <p:nvPr/>
          </p:nvSpPr>
          <p:spPr>
            <a:xfrm>
              <a:off x="2147770" y="1527544"/>
              <a:ext cx="1447801" cy="5870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HHS CDC $13 Billion funneled thru CCC to ACOG et al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7E22C9F-63DF-A040-435E-FF08A36F38C1}"/>
                </a:ext>
              </a:extLst>
            </p:cNvPr>
            <p:cNvCxnSpPr>
              <a:cxnSpLocks/>
              <a:stCxn id="19" idx="0"/>
              <a:endCxn id="20" idx="2"/>
            </p:cNvCxnSpPr>
            <p:nvPr/>
          </p:nvCxnSpPr>
          <p:spPr>
            <a:xfrm flipH="1" flipV="1">
              <a:off x="2871671" y="2114550"/>
              <a:ext cx="7756" cy="121920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147E479-F6CC-DA9C-668D-561F721F4096}"/>
              </a:ext>
            </a:extLst>
          </p:cNvPr>
          <p:cNvGrpSpPr/>
          <p:nvPr/>
        </p:nvGrpSpPr>
        <p:grpSpPr>
          <a:xfrm>
            <a:off x="4087217" y="1878860"/>
            <a:ext cx="1718574" cy="2438400"/>
            <a:chOff x="3548511" y="1276350"/>
            <a:chExt cx="1718574" cy="2438400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10394A8-01A8-B8D1-297B-E0BBB916BED1}"/>
                </a:ext>
              </a:extLst>
            </p:cNvPr>
            <p:cNvSpPr/>
            <p:nvPr/>
          </p:nvSpPr>
          <p:spPr>
            <a:xfrm>
              <a:off x="3548511" y="3347926"/>
              <a:ext cx="671285" cy="3668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June 17</a:t>
              </a:r>
            </a:p>
            <a:p>
              <a:pPr algn="ctr"/>
              <a:r>
                <a:rPr lang="en-US" sz="1200" dirty="0"/>
                <a:t>2021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405BCBB-15A5-9F66-F982-50150C0F0848}"/>
                </a:ext>
              </a:extLst>
            </p:cNvPr>
            <p:cNvSpPr/>
            <p:nvPr/>
          </p:nvSpPr>
          <p:spPr>
            <a:xfrm>
              <a:off x="3819285" y="1276350"/>
              <a:ext cx="1447800" cy="8607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NEJM Shimabukuro pushing Jab in Pregnancy VSafe1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5F4CFD84-C1DA-3239-D02B-117B000FB146}"/>
                </a:ext>
              </a:extLst>
            </p:cNvPr>
            <p:cNvCxnSpPr>
              <a:cxnSpLocks/>
              <a:stCxn id="39" idx="0"/>
            </p:cNvCxnSpPr>
            <p:nvPr/>
          </p:nvCxnSpPr>
          <p:spPr>
            <a:xfrm flipV="1">
              <a:off x="3884154" y="2137144"/>
              <a:ext cx="7973" cy="1210782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419205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1E42B1B-7A3F-206D-D029-5E9B5943CAD1}"/>
              </a:ext>
            </a:extLst>
          </p:cNvPr>
          <p:cNvGrpSpPr/>
          <p:nvPr/>
        </p:nvGrpSpPr>
        <p:grpSpPr>
          <a:xfrm>
            <a:off x="152400" y="142875"/>
            <a:ext cx="2373074" cy="4857750"/>
            <a:chOff x="304800" y="106198"/>
            <a:chExt cx="2373074" cy="4857750"/>
          </a:xfrm>
        </p:grpSpPr>
        <p:pic>
          <p:nvPicPr>
            <p:cNvPr id="8" name="Picture 7" descr="Graphical user interface, text, application, email&#10;&#10;Description automatically generated">
              <a:extLst>
                <a:ext uri="{FF2B5EF4-FFF2-40B4-BE49-F238E27FC236}">
                  <a16:creationId xmlns:a16="http://schemas.microsoft.com/office/drawing/2014/main" id="{1CBD7168-ECC6-46FE-D90B-59DA0D986C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5"/>
            <a:stretch/>
          </p:blipFill>
          <p:spPr>
            <a:xfrm>
              <a:off x="304800" y="106198"/>
              <a:ext cx="2373074" cy="485775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2890EEA-D71C-9EC5-539C-3E155F670C4D}"/>
                </a:ext>
              </a:extLst>
            </p:cNvPr>
            <p:cNvSpPr/>
            <p:nvPr/>
          </p:nvSpPr>
          <p:spPr>
            <a:xfrm>
              <a:off x="1637414" y="106198"/>
              <a:ext cx="219738" cy="42587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61A604C-FE2F-102C-9276-2CEC5CF62BC2}"/>
                </a:ext>
              </a:extLst>
            </p:cNvPr>
            <p:cNvSpPr/>
            <p:nvPr/>
          </p:nvSpPr>
          <p:spPr>
            <a:xfrm>
              <a:off x="381000" y="2367674"/>
              <a:ext cx="2133600" cy="188047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1C17F94-6A0A-2166-A3B2-2827C274D03D}"/>
              </a:ext>
            </a:extLst>
          </p:cNvPr>
          <p:cNvGrpSpPr/>
          <p:nvPr/>
        </p:nvGrpSpPr>
        <p:grpSpPr>
          <a:xfrm>
            <a:off x="6124353" y="142875"/>
            <a:ext cx="2895600" cy="4963886"/>
            <a:chOff x="6124353" y="142875"/>
            <a:chExt cx="2895600" cy="4963886"/>
          </a:xfrm>
        </p:grpSpPr>
        <p:pic>
          <p:nvPicPr>
            <p:cNvPr id="6" name="Picture 5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E00F5B22-C783-8D82-F062-095E943BA1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55" t="26106" r="16514" b="21530"/>
            <a:stretch/>
          </p:blipFill>
          <p:spPr>
            <a:xfrm>
              <a:off x="6124353" y="142875"/>
              <a:ext cx="2895600" cy="4963886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5B40C44-4D49-BAB3-1FE4-67E7880C58CC}"/>
                </a:ext>
              </a:extLst>
            </p:cNvPr>
            <p:cNvSpPr/>
            <p:nvPr/>
          </p:nvSpPr>
          <p:spPr>
            <a:xfrm>
              <a:off x="6705600" y="1733550"/>
              <a:ext cx="609600" cy="3048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BCCC8B4-B9B8-CCD7-0385-D87915C86F6C}"/>
                </a:ext>
              </a:extLst>
            </p:cNvPr>
            <p:cNvSpPr/>
            <p:nvPr/>
          </p:nvSpPr>
          <p:spPr>
            <a:xfrm>
              <a:off x="6172200" y="2419350"/>
              <a:ext cx="2666999" cy="6858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835CA38-FD11-99CA-ED86-AD51472DB51B}"/>
              </a:ext>
            </a:extLst>
          </p:cNvPr>
          <p:cNvGrpSpPr/>
          <p:nvPr/>
        </p:nvGrpSpPr>
        <p:grpSpPr>
          <a:xfrm>
            <a:off x="3238383" y="142875"/>
            <a:ext cx="2373074" cy="4857750"/>
            <a:chOff x="3238383" y="142875"/>
            <a:chExt cx="2373074" cy="4857750"/>
          </a:xfrm>
        </p:grpSpPr>
        <p:pic>
          <p:nvPicPr>
            <p:cNvPr id="16" name="Picture 15" descr="Graphical user interface, text, application, email&#10;&#10;Description automatically generated">
              <a:extLst>
                <a:ext uri="{FF2B5EF4-FFF2-40B4-BE49-F238E27FC236}">
                  <a16:creationId xmlns:a16="http://schemas.microsoft.com/office/drawing/2014/main" id="{C73C3802-0913-7185-98AE-0D82774CE5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5"/>
            <a:stretch/>
          </p:blipFill>
          <p:spPr>
            <a:xfrm>
              <a:off x="3238383" y="142875"/>
              <a:ext cx="2373074" cy="485775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4742C9C-0B8A-DFCC-2619-D25EEBEBBE99}"/>
                </a:ext>
              </a:extLst>
            </p:cNvPr>
            <p:cNvSpPr/>
            <p:nvPr/>
          </p:nvSpPr>
          <p:spPr>
            <a:xfrm>
              <a:off x="4572000" y="193962"/>
              <a:ext cx="408848" cy="37478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45184ED-430A-1008-BFC2-186BC1106807}"/>
                </a:ext>
              </a:extLst>
            </p:cNvPr>
            <p:cNvSpPr/>
            <p:nvPr/>
          </p:nvSpPr>
          <p:spPr>
            <a:xfrm>
              <a:off x="3276600" y="2419350"/>
              <a:ext cx="2286000" cy="186547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952547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C20E380-92AE-5D51-D83A-5D6FBD9BC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779" y="137084"/>
            <a:ext cx="8229600" cy="104047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600" b="1" dirty="0">
                <a:solidFill>
                  <a:srgbClr val="FFFF00"/>
                </a:solidFill>
                <a:ea typeface="Times New Roman" panose="02020603050405020304" pitchFamily="18" charset="0"/>
              </a:rPr>
              <a:t>Timeline for “Fait Accompli” Rollout of Jab in Pregnancy</a:t>
            </a:r>
            <a:br>
              <a:rPr lang="en-US" sz="2600" b="1" dirty="0">
                <a:solidFill>
                  <a:srgbClr val="FFFF00"/>
                </a:solidFill>
                <a:ea typeface="Times New Roman" panose="02020603050405020304" pitchFamily="18" charset="0"/>
              </a:rPr>
            </a:br>
            <a:r>
              <a:rPr lang="en-US" sz="2600" b="1" dirty="0">
                <a:solidFill>
                  <a:srgbClr val="FFFF00"/>
                </a:solidFill>
                <a:ea typeface="Times New Roman" panose="02020603050405020304" pitchFamily="18" charset="0"/>
              </a:rPr>
              <a:t>There Was Never Any Safety Data – But Only Danger Data</a:t>
            </a:r>
            <a:endParaRPr lang="en-US" sz="2600" dirty="0">
              <a:solidFill>
                <a:srgbClr val="FFFF00"/>
              </a:solidFill>
            </a:endParaRPr>
          </a:p>
        </p:txBody>
      </p:sp>
      <p:sp>
        <p:nvSpPr>
          <p:cNvPr id="94" name="AutoShape 2">
            <a:extLst>
              <a:ext uri="{FF2B5EF4-FFF2-40B4-BE49-F238E27FC236}">
                <a16:creationId xmlns:a16="http://schemas.microsoft.com/office/drawing/2014/main" id="{AFBAB505-D87E-9841-6E90-B7B8FBD63E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B5AA6E-4545-6B9C-FF17-EA06A189FDDA}"/>
              </a:ext>
            </a:extLst>
          </p:cNvPr>
          <p:cNvSpPr txBox="1"/>
          <p:nvPr/>
        </p:nvSpPr>
        <p:spPr>
          <a:xfrm>
            <a:off x="2947785" y="4637451"/>
            <a:ext cx="387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James A Thorp MD, Maggie M Thorp JD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ECC047E-923B-2C1D-F87F-2F490172374A}"/>
              </a:ext>
            </a:extLst>
          </p:cNvPr>
          <p:cNvCxnSpPr>
            <a:cxnSpLocks/>
          </p:cNvCxnSpPr>
          <p:nvPr/>
        </p:nvCxnSpPr>
        <p:spPr>
          <a:xfrm flipV="1">
            <a:off x="0" y="3608867"/>
            <a:ext cx="9144000" cy="2259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B4140C49-DEDC-0CD9-4145-A310554A41C6}"/>
              </a:ext>
            </a:extLst>
          </p:cNvPr>
          <p:cNvGrpSpPr/>
          <p:nvPr/>
        </p:nvGrpSpPr>
        <p:grpSpPr>
          <a:xfrm>
            <a:off x="230372" y="2793260"/>
            <a:ext cx="533400" cy="1524000"/>
            <a:chOff x="230372" y="2190750"/>
            <a:chExt cx="533400" cy="1524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60CE23A-EA88-2B75-68C3-470E1AF449BB}"/>
                </a:ext>
              </a:extLst>
            </p:cNvPr>
            <p:cNvSpPr/>
            <p:nvPr/>
          </p:nvSpPr>
          <p:spPr>
            <a:xfrm>
              <a:off x="230372" y="3333750"/>
              <a:ext cx="533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Dec 1</a:t>
              </a:r>
            </a:p>
            <a:p>
              <a:pPr algn="ctr"/>
              <a:r>
                <a:rPr lang="en-US" sz="1200" dirty="0"/>
                <a:t>2020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2841D75-27BB-7CE3-3E39-8791FB2B721A}"/>
                </a:ext>
              </a:extLst>
            </p:cNvPr>
            <p:cNvSpPr/>
            <p:nvPr/>
          </p:nvSpPr>
          <p:spPr>
            <a:xfrm>
              <a:off x="230372" y="2190750"/>
              <a:ext cx="533400" cy="609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Begin Pfizer 5.3.6 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916B8A2-DD1E-98EC-1FA9-8961259BFEBD}"/>
                </a:ext>
              </a:extLst>
            </p:cNvPr>
            <p:cNvCxnSpPr>
              <a:cxnSpLocks/>
              <a:stCxn id="8" idx="0"/>
              <a:endCxn id="10" idx="2"/>
            </p:cNvCxnSpPr>
            <p:nvPr/>
          </p:nvCxnSpPr>
          <p:spPr>
            <a:xfrm flipV="1">
              <a:off x="497072" y="2800350"/>
              <a:ext cx="0" cy="53340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9B15AAB-AA02-6098-4090-ECE9FB06C07F}"/>
              </a:ext>
            </a:extLst>
          </p:cNvPr>
          <p:cNvGrpSpPr/>
          <p:nvPr/>
        </p:nvGrpSpPr>
        <p:grpSpPr>
          <a:xfrm>
            <a:off x="1282994" y="2869460"/>
            <a:ext cx="1225846" cy="1447800"/>
            <a:chOff x="1247550" y="2266950"/>
            <a:chExt cx="1225846" cy="14478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1F7FF8F-A023-52EA-9D63-2D8B66ACBE34}"/>
                </a:ext>
              </a:extLst>
            </p:cNvPr>
            <p:cNvSpPr/>
            <p:nvPr/>
          </p:nvSpPr>
          <p:spPr>
            <a:xfrm>
              <a:off x="1403491" y="3333750"/>
              <a:ext cx="602953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Feb 28</a:t>
              </a:r>
            </a:p>
            <a:p>
              <a:pPr algn="ctr"/>
              <a:r>
                <a:rPr lang="en-US" sz="1200" dirty="0"/>
                <a:t>2021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A64E070-3CC5-0103-A8D6-C994D0BF06AA}"/>
                </a:ext>
              </a:extLst>
            </p:cNvPr>
            <p:cNvSpPr/>
            <p:nvPr/>
          </p:nvSpPr>
          <p:spPr>
            <a:xfrm>
              <a:off x="1247550" y="2266950"/>
              <a:ext cx="1225846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End Pfizer 5.3.6</a:t>
              </a:r>
            </a:p>
            <a:p>
              <a:pPr algn="ctr"/>
              <a:r>
                <a:rPr lang="en-US" sz="1200" dirty="0"/>
                <a:t>90 day roll out 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D9E4E11-C340-67EF-8177-0AC9E32499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98551" y="2800350"/>
              <a:ext cx="0" cy="494857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3F4E883B-73D5-DEF7-1BE3-CBEE99B110C3}"/>
              </a:ext>
            </a:extLst>
          </p:cNvPr>
          <p:cNvGrpSpPr/>
          <p:nvPr/>
        </p:nvGrpSpPr>
        <p:grpSpPr>
          <a:xfrm>
            <a:off x="5054763" y="2869460"/>
            <a:ext cx="1225846" cy="1447800"/>
            <a:chOff x="4395557" y="2869460"/>
            <a:chExt cx="1225846" cy="14478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91731533-7F37-C65E-9421-C4517D005143}"/>
                </a:ext>
              </a:extLst>
            </p:cNvPr>
            <p:cNvSpPr/>
            <p:nvPr/>
          </p:nvSpPr>
          <p:spPr>
            <a:xfrm>
              <a:off x="4742881" y="3936260"/>
              <a:ext cx="671285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July 6</a:t>
              </a:r>
            </a:p>
            <a:p>
              <a:pPr algn="ctr"/>
              <a:r>
                <a:rPr lang="en-US" sz="1200" dirty="0"/>
                <a:t>2021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E9B6D74-0267-0A1B-B691-D30E72990F9B}"/>
                </a:ext>
              </a:extLst>
            </p:cNvPr>
            <p:cNvSpPr/>
            <p:nvPr/>
          </p:nvSpPr>
          <p:spPr>
            <a:xfrm>
              <a:off x="4395557" y="2869460"/>
              <a:ext cx="1225846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ACOG ABOG &amp; SMFM Push Jab in Pregnancy 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38E04509-67B6-5B0F-2596-B865106DAE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91077" y="3402860"/>
              <a:ext cx="3364" cy="53340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04A5A58-6471-14B7-8BAC-04DB745DCE63}"/>
              </a:ext>
            </a:extLst>
          </p:cNvPr>
          <p:cNvGrpSpPr/>
          <p:nvPr/>
        </p:nvGrpSpPr>
        <p:grpSpPr>
          <a:xfrm>
            <a:off x="6496969" y="2115220"/>
            <a:ext cx="1838947" cy="2202040"/>
            <a:chOff x="4257047" y="1512710"/>
            <a:chExt cx="1838947" cy="2202040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8A74B89-2630-18A9-9762-416893E9ED85}"/>
                </a:ext>
              </a:extLst>
            </p:cNvPr>
            <p:cNvSpPr/>
            <p:nvPr/>
          </p:nvSpPr>
          <p:spPr>
            <a:xfrm>
              <a:off x="4680996" y="3333750"/>
              <a:ext cx="671285" cy="381000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Sept </a:t>
              </a:r>
            </a:p>
            <a:p>
              <a:pPr algn="ctr"/>
              <a:r>
                <a:rPr lang="en-US" sz="1200" dirty="0"/>
                <a:t>2021</a:t>
              </a:r>
            </a:p>
          </p:txBody>
        </p: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51029804-B119-D2DC-3FA1-46AB33B577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56886" y="2859268"/>
              <a:ext cx="0" cy="435939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330E3F9E-F4F4-4303-06E9-12ED0498CFB2}"/>
                </a:ext>
              </a:extLst>
            </p:cNvPr>
            <p:cNvSpPr/>
            <p:nvPr/>
          </p:nvSpPr>
          <p:spPr>
            <a:xfrm>
              <a:off x="4257047" y="1512710"/>
              <a:ext cx="1838947" cy="1317099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ACOG, ABOG, SMFM, &amp; 100+ medical organizations &amp; societies threaten all Docs &amp; Nurses with loss of credentials &amp; licenses for spreading  “COVID misinformation”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16DDF42-E9F5-59ED-BDD7-62A95154340D}"/>
              </a:ext>
            </a:extLst>
          </p:cNvPr>
          <p:cNvGrpSpPr/>
          <p:nvPr/>
        </p:nvGrpSpPr>
        <p:grpSpPr>
          <a:xfrm>
            <a:off x="2360423" y="2130054"/>
            <a:ext cx="1447801" cy="2187206"/>
            <a:chOff x="2147770" y="1527544"/>
            <a:chExt cx="1447801" cy="218720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6CCB0BF-88D2-7C54-5ED2-A19D61F28936}"/>
                </a:ext>
              </a:extLst>
            </p:cNvPr>
            <p:cNvSpPr/>
            <p:nvPr/>
          </p:nvSpPr>
          <p:spPr>
            <a:xfrm>
              <a:off x="2577949" y="3333750"/>
              <a:ext cx="602955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March</a:t>
              </a:r>
            </a:p>
            <a:p>
              <a:pPr algn="ctr"/>
              <a:r>
                <a:rPr lang="en-US" sz="1200" dirty="0"/>
                <a:t>2021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408F238-6EC0-D773-A75C-78CFB9530064}"/>
                </a:ext>
              </a:extLst>
            </p:cNvPr>
            <p:cNvSpPr/>
            <p:nvPr/>
          </p:nvSpPr>
          <p:spPr>
            <a:xfrm>
              <a:off x="2147770" y="1527544"/>
              <a:ext cx="1447801" cy="5870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HHS CDC $13 Billion funneled thru CCC to ACOG et al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7E22C9F-63DF-A040-435E-FF08A36F38C1}"/>
                </a:ext>
              </a:extLst>
            </p:cNvPr>
            <p:cNvCxnSpPr>
              <a:cxnSpLocks/>
              <a:stCxn id="19" idx="0"/>
              <a:endCxn id="20" idx="2"/>
            </p:cNvCxnSpPr>
            <p:nvPr/>
          </p:nvCxnSpPr>
          <p:spPr>
            <a:xfrm flipH="1" flipV="1">
              <a:off x="2871671" y="2114550"/>
              <a:ext cx="7756" cy="121920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147E479-F6CC-DA9C-668D-561F721F4096}"/>
              </a:ext>
            </a:extLst>
          </p:cNvPr>
          <p:cNvGrpSpPr/>
          <p:nvPr/>
        </p:nvGrpSpPr>
        <p:grpSpPr>
          <a:xfrm>
            <a:off x="4087217" y="1878860"/>
            <a:ext cx="1718574" cy="2438400"/>
            <a:chOff x="3548511" y="1276350"/>
            <a:chExt cx="1718574" cy="2438400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10394A8-01A8-B8D1-297B-E0BBB916BED1}"/>
                </a:ext>
              </a:extLst>
            </p:cNvPr>
            <p:cNvSpPr/>
            <p:nvPr/>
          </p:nvSpPr>
          <p:spPr>
            <a:xfrm>
              <a:off x="3548511" y="3347926"/>
              <a:ext cx="671285" cy="3668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June 17</a:t>
              </a:r>
            </a:p>
            <a:p>
              <a:pPr algn="ctr"/>
              <a:r>
                <a:rPr lang="en-US" sz="1200" dirty="0"/>
                <a:t>2021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405BCBB-15A5-9F66-F982-50150C0F0848}"/>
                </a:ext>
              </a:extLst>
            </p:cNvPr>
            <p:cNvSpPr/>
            <p:nvPr/>
          </p:nvSpPr>
          <p:spPr>
            <a:xfrm>
              <a:off x="3819285" y="1276350"/>
              <a:ext cx="1447800" cy="8607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NEJM Shimabukuro pushing Jab in Pregnancy VSafe1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5F4CFD84-C1DA-3239-D02B-117B000FB146}"/>
                </a:ext>
              </a:extLst>
            </p:cNvPr>
            <p:cNvCxnSpPr>
              <a:cxnSpLocks/>
              <a:stCxn id="39" idx="0"/>
            </p:cNvCxnSpPr>
            <p:nvPr/>
          </p:nvCxnSpPr>
          <p:spPr>
            <a:xfrm flipV="1">
              <a:off x="3884154" y="2137144"/>
              <a:ext cx="7973" cy="1210782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678300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5EF98D7-53B9-BC84-E8F7-66ECBE8CB8BD}"/>
                  </a:ext>
                </a:extLst>
              </p14:cNvPr>
              <p14:cNvContentPartPr/>
              <p14:nvPr/>
            </p14:nvContentPartPr>
            <p14:xfrm>
              <a:off x="3161182" y="1864041"/>
              <a:ext cx="502200" cy="280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5EF98D7-53B9-BC84-E8F7-66ECBE8CB8B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07182" y="1756041"/>
                <a:ext cx="609840" cy="24372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12FC6292-128E-853E-EDB7-F2960A5AAD9B}"/>
              </a:ext>
            </a:extLst>
          </p:cNvPr>
          <p:cNvGrpSpPr/>
          <p:nvPr/>
        </p:nvGrpSpPr>
        <p:grpSpPr>
          <a:xfrm>
            <a:off x="10887" y="66675"/>
            <a:ext cx="9104084" cy="5010150"/>
            <a:chOff x="10887" y="66675"/>
            <a:chExt cx="9104084" cy="50101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A878C64-FB96-36FE-4F25-9435C4D8C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887" y="66675"/>
              <a:ext cx="4038600" cy="501015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9EB6431-969E-7967-1F87-A4B423966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85771" y="1390136"/>
              <a:ext cx="5029200" cy="3686689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FEF93857-2C2D-8FC8-63C3-036E64EF7420}"/>
                    </a:ext>
                  </a:extLst>
                </p14:cNvPr>
                <p14:cNvContentPartPr/>
                <p14:nvPr/>
              </p14:nvContentPartPr>
              <p14:xfrm>
                <a:off x="1480503" y="1850240"/>
                <a:ext cx="1669320" cy="1022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FEF93857-2C2D-8FC8-63C3-036E64EF742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426503" y="1742240"/>
                  <a:ext cx="1776960" cy="31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2C5C274B-62D4-6BCC-2FC4-6441FBF77C83}"/>
                    </a:ext>
                  </a:extLst>
                </p14:cNvPr>
                <p14:cNvContentPartPr/>
                <p14:nvPr/>
              </p14:nvContentPartPr>
              <p14:xfrm>
                <a:off x="382702" y="2054481"/>
                <a:ext cx="3193200" cy="514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2C5C274B-62D4-6BCC-2FC4-6441FBF77C8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28702" y="1946841"/>
                  <a:ext cx="3300840" cy="26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F2E5F392-321B-80A1-1100-4E5C9E3860B2}"/>
                    </a:ext>
                  </a:extLst>
                </p14:cNvPr>
                <p14:cNvContentPartPr/>
                <p14:nvPr/>
              </p14:nvContentPartPr>
              <p14:xfrm>
                <a:off x="389542" y="2253921"/>
                <a:ext cx="3224520" cy="154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F2E5F392-321B-80A1-1100-4E5C9E3860B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35902" y="2145921"/>
                  <a:ext cx="333216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451F345A-EA6F-9838-00A0-D6D554183B76}"/>
                    </a:ext>
                  </a:extLst>
                </p14:cNvPr>
                <p14:cNvContentPartPr/>
                <p14:nvPr/>
              </p14:nvContentPartPr>
              <p14:xfrm>
                <a:off x="382702" y="2373081"/>
                <a:ext cx="2863080" cy="514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451F345A-EA6F-9838-00A0-D6D554183B7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28702" y="2265441"/>
                  <a:ext cx="2970720" cy="26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03A4851A-EB36-09C7-16F9-A62D8E32110B}"/>
                    </a:ext>
                  </a:extLst>
                </p14:cNvPr>
                <p14:cNvContentPartPr/>
                <p14:nvPr/>
              </p14:nvContentPartPr>
              <p14:xfrm>
                <a:off x="410782" y="2572161"/>
                <a:ext cx="3201480" cy="1148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03A4851A-EB36-09C7-16F9-A62D8E32110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57142" y="2464161"/>
                  <a:ext cx="3309120" cy="33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AFBB18E7-412C-E64B-B9B7-6AC4B2AC6163}"/>
                    </a:ext>
                  </a:extLst>
                </p14:cNvPr>
                <p14:cNvContentPartPr/>
                <p14:nvPr/>
              </p14:nvContentPartPr>
              <p14:xfrm>
                <a:off x="396742" y="2790321"/>
                <a:ext cx="3161520" cy="165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AFBB18E7-412C-E64B-B9B7-6AC4B2AC616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43102" y="2682681"/>
                  <a:ext cx="326916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10884891-AB11-8B70-E7A9-123C4AC27098}"/>
                    </a:ext>
                  </a:extLst>
                </p14:cNvPr>
                <p14:cNvContentPartPr/>
                <p14:nvPr/>
              </p14:nvContentPartPr>
              <p14:xfrm>
                <a:off x="396742" y="2955201"/>
                <a:ext cx="3089880" cy="435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10884891-AB11-8B70-E7A9-123C4AC27098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43102" y="2847561"/>
                  <a:ext cx="3197520" cy="25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4C7B8C3D-6349-7B29-F7E4-A59AD4070563}"/>
                    </a:ext>
                  </a:extLst>
                </p14:cNvPr>
                <p14:cNvContentPartPr/>
                <p14:nvPr/>
              </p14:nvContentPartPr>
              <p14:xfrm>
                <a:off x="4444222" y="1536081"/>
                <a:ext cx="4046040" cy="730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4C7B8C3D-6349-7B29-F7E4-A59AD4070563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390222" y="1428441"/>
                  <a:ext cx="4153680" cy="28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EAF890DE-9C5C-C748-D4A2-D3BC2AD90948}"/>
                    </a:ext>
                  </a:extLst>
                </p14:cNvPr>
                <p14:cNvContentPartPr/>
                <p14:nvPr/>
              </p14:nvContentPartPr>
              <p14:xfrm>
                <a:off x="4422982" y="1785201"/>
                <a:ext cx="4067640" cy="374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EAF890DE-9C5C-C748-D4A2-D3BC2AD90948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369342" y="1677201"/>
                  <a:ext cx="417528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15278967-6AD2-7C4C-ADE9-1078E0BD1C11}"/>
                    </a:ext>
                  </a:extLst>
                </p14:cNvPr>
                <p14:cNvContentPartPr/>
                <p14:nvPr/>
              </p14:nvContentPartPr>
              <p14:xfrm>
                <a:off x="4401742" y="2065281"/>
                <a:ext cx="1818000" cy="118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15278967-6AD2-7C4C-ADE9-1078E0BD1C1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348102" y="1957641"/>
                  <a:ext cx="1925640" cy="2275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F2879CC-0938-89F5-021D-0F0F76F0AA85}"/>
              </a:ext>
            </a:extLst>
          </p:cNvPr>
          <p:cNvSpPr txBox="1"/>
          <p:nvPr/>
        </p:nvSpPr>
        <p:spPr>
          <a:xfrm>
            <a:off x="4800600" y="203348"/>
            <a:ext cx="38990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The ABOG EMAIL Sent to ALL</a:t>
            </a:r>
          </a:p>
          <a:p>
            <a:r>
              <a:rPr lang="en-US" sz="2400" dirty="0">
                <a:solidFill>
                  <a:srgbClr val="FFFF00"/>
                </a:solidFill>
              </a:rPr>
              <a:t>Constituents September 2021</a:t>
            </a:r>
          </a:p>
        </p:txBody>
      </p:sp>
    </p:spTree>
    <p:extLst>
      <p:ext uri="{BB962C8B-B14F-4D97-AF65-F5344CB8AC3E}">
        <p14:creationId xmlns:p14="http://schemas.microsoft.com/office/powerpoint/2010/main" val="32241746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C20E380-92AE-5D51-D83A-5D6FBD9BC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779" y="137084"/>
            <a:ext cx="8229600" cy="104047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600" b="1" dirty="0">
                <a:solidFill>
                  <a:srgbClr val="FFFF00"/>
                </a:solidFill>
                <a:ea typeface="Times New Roman" panose="02020603050405020304" pitchFamily="18" charset="0"/>
              </a:rPr>
              <a:t>Timeline for “Fait Accompli” Rollout of Jab in Pregnancy</a:t>
            </a:r>
            <a:br>
              <a:rPr lang="en-US" sz="2600" b="1" dirty="0">
                <a:solidFill>
                  <a:srgbClr val="FFFF00"/>
                </a:solidFill>
                <a:ea typeface="Times New Roman" panose="02020603050405020304" pitchFamily="18" charset="0"/>
              </a:rPr>
            </a:br>
            <a:r>
              <a:rPr lang="en-US" sz="2600" b="1" dirty="0">
                <a:solidFill>
                  <a:srgbClr val="FFFF00"/>
                </a:solidFill>
                <a:ea typeface="Times New Roman" panose="02020603050405020304" pitchFamily="18" charset="0"/>
              </a:rPr>
              <a:t>There Was Never Any Safety Data – But Only Danger Data</a:t>
            </a:r>
            <a:endParaRPr lang="en-US" sz="2600" dirty="0">
              <a:solidFill>
                <a:srgbClr val="FFFF00"/>
              </a:solidFill>
            </a:endParaRPr>
          </a:p>
        </p:txBody>
      </p:sp>
      <p:sp>
        <p:nvSpPr>
          <p:cNvPr id="94" name="AutoShape 2">
            <a:extLst>
              <a:ext uri="{FF2B5EF4-FFF2-40B4-BE49-F238E27FC236}">
                <a16:creationId xmlns:a16="http://schemas.microsoft.com/office/drawing/2014/main" id="{AFBAB505-D87E-9841-6E90-B7B8FBD63E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B5AA6E-4545-6B9C-FF17-EA06A189FDDA}"/>
              </a:ext>
            </a:extLst>
          </p:cNvPr>
          <p:cNvSpPr txBox="1"/>
          <p:nvPr/>
        </p:nvSpPr>
        <p:spPr>
          <a:xfrm>
            <a:off x="2947785" y="4637451"/>
            <a:ext cx="387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James A Thorp MD, Maggie M Thorp JD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ECC047E-923B-2C1D-F87F-2F490172374A}"/>
              </a:ext>
            </a:extLst>
          </p:cNvPr>
          <p:cNvCxnSpPr>
            <a:cxnSpLocks/>
          </p:cNvCxnSpPr>
          <p:nvPr/>
        </p:nvCxnSpPr>
        <p:spPr>
          <a:xfrm flipV="1">
            <a:off x="0" y="3608867"/>
            <a:ext cx="9144000" cy="2259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B4140C49-DEDC-0CD9-4145-A310554A41C6}"/>
              </a:ext>
            </a:extLst>
          </p:cNvPr>
          <p:cNvGrpSpPr/>
          <p:nvPr/>
        </p:nvGrpSpPr>
        <p:grpSpPr>
          <a:xfrm>
            <a:off x="230372" y="2793260"/>
            <a:ext cx="533400" cy="1524000"/>
            <a:chOff x="230372" y="2190750"/>
            <a:chExt cx="533400" cy="1524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60CE23A-EA88-2B75-68C3-470E1AF449BB}"/>
                </a:ext>
              </a:extLst>
            </p:cNvPr>
            <p:cNvSpPr/>
            <p:nvPr/>
          </p:nvSpPr>
          <p:spPr>
            <a:xfrm>
              <a:off x="230372" y="3333750"/>
              <a:ext cx="533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Dec 1</a:t>
              </a:r>
            </a:p>
            <a:p>
              <a:pPr algn="ctr"/>
              <a:r>
                <a:rPr lang="en-US" sz="1200" dirty="0"/>
                <a:t>2020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2841D75-27BB-7CE3-3E39-8791FB2B721A}"/>
                </a:ext>
              </a:extLst>
            </p:cNvPr>
            <p:cNvSpPr/>
            <p:nvPr/>
          </p:nvSpPr>
          <p:spPr>
            <a:xfrm>
              <a:off x="230372" y="2190750"/>
              <a:ext cx="533400" cy="609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Begin Pfizer 5.3.6 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916B8A2-DD1E-98EC-1FA9-8961259BFEBD}"/>
                </a:ext>
              </a:extLst>
            </p:cNvPr>
            <p:cNvCxnSpPr>
              <a:cxnSpLocks/>
              <a:stCxn id="8" idx="0"/>
              <a:endCxn id="10" idx="2"/>
            </p:cNvCxnSpPr>
            <p:nvPr/>
          </p:nvCxnSpPr>
          <p:spPr>
            <a:xfrm flipV="1">
              <a:off x="497072" y="2800350"/>
              <a:ext cx="0" cy="53340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9B15AAB-AA02-6098-4090-ECE9FB06C07F}"/>
              </a:ext>
            </a:extLst>
          </p:cNvPr>
          <p:cNvGrpSpPr/>
          <p:nvPr/>
        </p:nvGrpSpPr>
        <p:grpSpPr>
          <a:xfrm>
            <a:off x="1282994" y="2869460"/>
            <a:ext cx="1225846" cy="1447800"/>
            <a:chOff x="1247550" y="2266950"/>
            <a:chExt cx="1225846" cy="14478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1F7FF8F-A023-52EA-9D63-2D8B66ACBE34}"/>
                </a:ext>
              </a:extLst>
            </p:cNvPr>
            <p:cNvSpPr/>
            <p:nvPr/>
          </p:nvSpPr>
          <p:spPr>
            <a:xfrm>
              <a:off x="1403491" y="3333750"/>
              <a:ext cx="602953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Feb 28</a:t>
              </a:r>
            </a:p>
            <a:p>
              <a:pPr algn="ctr"/>
              <a:r>
                <a:rPr lang="en-US" sz="1200" dirty="0"/>
                <a:t>2021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A64E070-3CC5-0103-A8D6-C994D0BF06AA}"/>
                </a:ext>
              </a:extLst>
            </p:cNvPr>
            <p:cNvSpPr/>
            <p:nvPr/>
          </p:nvSpPr>
          <p:spPr>
            <a:xfrm>
              <a:off x="1247550" y="2266950"/>
              <a:ext cx="1225846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End Pfizer 5.3.6</a:t>
              </a:r>
            </a:p>
            <a:p>
              <a:pPr algn="ctr"/>
              <a:r>
                <a:rPr lang="en-US" sz="1200" dirty="0"/>
                <a:t>90 day roll out 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D9E4E11-C340-67EF-8177-0AC9E32499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98551" y="2800350"/>
              <a:ext cx="0" cy="494857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3F4E883B-73D5-DEF7-1BE3-CBEE99B110C3}"/>
              </a:ext>
            </a:extLst>
          </p:cNvPr>
          <p:cNvGrpSpPr/>
          <p:nvPr/>
        </p:nvGrpSpPr>
        <p:grpSpPr>
          <a:xfrm>
            <a:off x="5054763" y="2869460"/>
            <a:ext cx="1225846" cy="1447800"/>
            <a:chOff x="4395557" y="2869460"/>
            <a:chExt cx="1225846" cy="14478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91731533-7F37-C65E-9421-C4517D005143}"/>
                </a:ext>
              </a:extLst>
            </p:cNvPr>
            <p:cNvSpPr/>
            <p:nvPr/>
          </p:nvSpPr>
          <p:spPr>
            <a:xfrm>
              <a:off x="4742881" y="3936260"/>
              <a:ext cx="671285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July 6</a:t>
              </a:r>
            </a:p>
            <a:p>
              <a:pPr algn="ctr"/>
              <a:r>
                <a:rPr lang="en-US" sz="1200" dirty="0"/>
                <a:t>2021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E9B6D74-0267-0A1B-B691-D30E72990F9B}"/>
                </a:ext>
              </a:extLst>
            </p:cNvPr>
            <p:cNvSpPr/>
            <p:nvPr/>
          </p:nvSpPr>
          <p:spPr>
            <a:xfrm>
              <a:off x="4395557" y="2869460"/>
              <a:ext cx="1225846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ACOG ABOG &amp; SMFM Push Jab in Pregnancy 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38E04509-67B6-5B0F-2596-B865106DAE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91077" y="3402860"/>
              <a:ext cx="3364" cy="53340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04A5A58-6471-14B7-8BAC-04DB745DCE63}"/>
              </a:ext>
            </a:extLst>
          </p:cNvPr>
          <p:cNvGrpSpPr/>
          <p:nvPr/>
        </p:nvGrpSpPr>
        <p:grpSpPr>
          <a:xfrm>
            <a:off x="6496969" y="2115220"/>
            <a:ext cx="1838947" cy="2202040"/>
            <a:chOff x="4257047" y="1512710"/>
            <a:chExt cx="1838947" cy="2202040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8A74B89-2630-18A9-9762-416893E9ED85}"/>
                </a:ext>
              </a:extLst>
            </p:cNvPr>
            <p:cNvSpPr/>
            <p:nvPr/>
          </p:nvSpPr>
          <p:spPr>
            <a:xfrm>
              <a:off x="4680996" y="3333750"/>
              <a:ext cx="671285" cy="3810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Sept </a:t>
              </a:r>
            </a:p>
            <a:p>
              <a:pPr algn="ctr"/>
              <a:r>
                <a:rPr lang="en-US" sz="1200" dirty="0"/>
                <a:t>2021</a:t>
              </a:r>
            </a:p>
          </p:txBody>
        </p: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51029804-B119-D2DC-3FA1-46AB33B577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56886" y="2859268"/>
              <a:ext cx="0" cy="435939"/>
            </a:xfrm>
            <a:prstGeom prst="straightConnector1">
              <a:avLst/>
            </a:prstGeom>
            <a:ln w="254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330E3F9E-F4F4-4303-06E9-12ED0498CFB2}"/>
                </a:ext>
              </a:extLst>
            </p:cNvPr>
            <p:cNvSpPr/>
            <p:nvPr/>
          </p:nvSpPr>
          <p:spPr>
            <a:xfrm>
              <a:off x="4257047" y="1512710"/>
              <a:ext cx="1838947" cy="1317099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ACOG, ABOG, SMFM, &amp; 100+ medical organizations &amp; societies threaten all Docs &amp; Nurses with loss of credentials &amp; licenses for spreading  “COVID misinformation”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16DDF42-E9F5-59ED-BDD7-62A95154340D}"/>
              </a:ext>
            </a:extLst>
          </p:cNvPr>
          <p:cNvGrpSpPr/>
          <p:nvPr/>
        </p:nvGrpSpPr>
        <p:grpSpPr>
          <a:xfrm>
            <a:off x="2360423" y="2130054"/>
            <a:ext cx="1447801" cy="2187206"/>
            <a:chOff x="2147770" y="1527544"/>
            <a:chExt cx="1447801" cy="218720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6CCB0BF-88D2-7C54-5ED2-A19D61F28936}"/>
                </a:ext>
              </a:extLst>
            </p:cNvPr>
            <p:cNvSpPr/>
            <p:nvPr/>
          </p:nvSpPr>
          <p:spPr>
            <a:xfrm>
              <a:off x="2577949" y="3333750"/>
              <a:ext cx="602955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March</a:t>
              </a:r>
            </a:p>
            <a:p>
              <a:pPr algn="ctr"/>
              <a:r>
                <a:rPr lang="en-US" sz="1200" dirty="0"/>
                <a:t>2021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408F238-6EC0-D773-A75C-78CFB9530064}"/>
                </a:ext>
              </a:extLst>
            </p:cNvPr>
            <p:cNvSpPr/>
            <p:nvPr/>
          </p:nvSpPr>
          <p:spPr>
            <a:xfrm>
              <a:off x="2147770" y="1527544"/>
              <a:ext cx="1447801" cy="5870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HHS CDC $13 Billion funneled thru CCC to ACOG et al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7E22C9F-63DF-A040-435E-FF08A36F38C1}"/>
                </a:ext>
              </a:extLst>
            </p:cNvPr>
            <p:cNvCxnSpPr>
              <a:cxnSpLocks/>
              <a:stCxn id="19" idx="0"/>
              <a:endCxn id="20" idx="2"/>
            </p:cNvCxnSpPr>
            <p:nvPr/>
          </p:nvCxnSpPr>
          <p:spPr>
            <a:xfrm flipH="1" flipV="1">
              <a:off x="2871671" y="2114550"/>
              <a:ext cx="7756" cy="121920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147E479-F6CC-DA9C-668D-561F721F4096}"/>
              </a:ext>
            </a:extLst>
          </p:cNvPr>
          <p:cNvGrpSpPr/>
          <p:nvPr/>
        </p:nvGrpSpPr>
        <p:grpSpPr>
          <a:xfrm>
            <a:off x="4087217" y="1878860"/>
            <a:ext cx="1718574" cy="2438400"/>
            <a:chOff x="3548511" y="1276350"/>
            <a:chExt cx="1718574" cy="2438400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10394A8-01A8-B8D1-297B-E0BBB916BED1}"/>
                </a:ext>
              </a:extLst>
            </p:cNvPr>
            <p:cNvSpPr/>
            <p:nvPr/>
          </p:nvSpPr>
          <p:spPr>
            <a:xfrm>
              <a:off x="3548511" y="3347926"/>
              <a:ext cx="671285" cy="3668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June 17</a:t>
              </a:r>
            </a:p>
            <a:p>
              <a:pPr algn="ctr"/>
              <a:r>
                <a:rPr lang="en-US" sz="1200" dirty="0"/>
                <a:t>2021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405BCBB-15A5-9F66-F982-50150C0F0848}"/>
                </a:ext>
              </a:extLst>
            </p:cNvPr>
            <p:cNvSpPr/>
            <p:nvPr/>
          </p:nvSpPr>
          <p:spPr>
            <a:xfrm>
              <a:off x="3819285" y="1276350"/>
              <a:ext cx="1447800" cy="8607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NEJM Shimabukuro pushing Jab in Pregnancy VSafe1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5F4CFD84-C1DA-3239-D02B-117B000FB146}"/>
                </a:ext>
              </a:extLst>
            </p:cNvPr>
            <p:cNvCxnSpPr>
              <a:cxnSpLocks/>
              <a:stCxn id="39" idx="0"/>
            </p:cNvCxnSpPr>
            <p:nvPr/>
          </p:nvCxnSpPr>
          <p:spPr>
            <a:xfrm flipV="1">
              <a:off x="3884154" y="2137144"/>
              <a:ext cx="7973" cy="1210782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F5F242EE-E567-C6DB-1C8F-06E3A692C27D}"/>
              </a:ext>
            </a:extLst>
          </p:cNvPr>
          <p:cNvGrpSpPr/>
          <p:nvPr/>
        </p:nvGrpSpPr>
        <p:grpSpPr>
          <a:xfrm>
            <a:off x="7503422" y="1383010"/>
            <a:ext cx="1456912" cy="2931470"/>
            <a:chOff x="7560126" y="1383010"/>
            <a:chExt cx="1456912" cy="2931470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6D06CC24-DB6D-0AC8-629B-E325492EAE51}"/>
                </a:ext>
              </a:extLst>
            </p:cNvPr>
            <p:cNvSpPr/>
            <p:nvPr/>
          </p:nvSpPr>
          <p:spPr>
            <a:xfrm>
              <a:off x="8309781" y="3933480"/>
              <a:ext cx="707257" cy="381000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October</a:t>
              </a:r>
            </a:p>
            <a:p>
              <a:pPr algn="ctr"/>
              <a:r>
                <a:rPr lang="en-US" sz="1200" dirty="0"/>
                <a:t>2021</a:t>
              </a: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B6950A14-2CED-18E9-9699-D89E539EF3D8}"/>
                </a:ext>
              </a:extLst>
            </p:cNvPr>
            <p:cNvSpPr/>
            <p:nvPr/>
          </p:nvSpPr>
          <p:spPr>
            <a:xfrm>
              <a:off x="7560126" y="1383010"/>
              <a:ext cx="1447801" cy="587006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NEJM </a:t>
              </a:r>
              <a:r>
                <a:rPr lang="en-US" sz="1200" dirty="0" err="1"/>
                <a:t>Zauche</a:t>
              </a:r>
              <a:r>
                <a:rPr lang="en-US" sz="1200" dirty="0"/>
                <a:t> Pushing the Jab in Pregnancy Vsafe2</a:t>
              </a:r>
            </a:p>
          </p:txBody>
        </p: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B9B3F1A0-C23D-82E2-4331-36217C09B7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22860" y="1970016"/>
              <a:ext cx="0" cy="1980420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174244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CFE60A-7E62-2301-54B4-651407ECE6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66"/>
          <a:stretch/>
        </p:blipFill>
        <p:spPr>
          <a:xfrm>
            <a:off x="76200" y="63115"/>
            <a:ext cx="8852332" cy="3825024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4296DAE9-9B92-F71E-60AC-D6218BAD81D0}"/>
              </a:ext>
            </a:extLst>
          </p:cNvPr>
          <p:cNvGrpSpPr/>
          <p:nvPr/>
        </p:nvGrpSpPr>
        <p:grpSpPr>
          <a:xfrm>
            <a:off x="139269" y="729004"/>
            <a:ext cx="8852331" cy="4251716"/>
            <a:chOff x="139269" y="729004"/>
            <a:chExt cx="8852331" cy="4251716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A49B9AFB-1558-37ED-F85E-16AF0F78EFEA}"/>
                    </a:ext>
                  </a:extLst>
                </p14:cNvPr>
                <p14:cNvContentPartPr/>
                <p14:nvPr/>
              </p14:nvContentPartPr>
              <p14:xfrm>
                <a:off x="282783" y="1666950"/>
                <a:ext cx="977760" cy="666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A49B9AFB-1558-37ED-F85E-16AF0F78EFEA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29143" y="1558950"/>
                  <a:ext cx="1085400" cy="28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F599365A-A98E-E54C-D695-090007BE3D5A}"/>
                    </a:ext>
                  </a:extLst>
                </p14:cNvPr>
                <p14:cNvContentPartPr/>
                <p14:nvPr/>
              </p14:nvContentPartPr>
              <p14:xfrm>
                <a:off x="6217560" y="971550"/>
                <a:ext cx="823680" cy="230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F599365A-A98E-E54C-D695-090007BE3D5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163920" y="863910"/>
                  <a:ext cx="931320" cy="23868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5CBABD2-0D47-6D14-29B2-95D21C1EA9CC}"/>
                </a:ext>
              </a:extLst>
            </p:cNvPr>
            <p:cNvSpPr/>
            <p:nvPr/>
          </p:nvSpPr>
          <p:spPr>
            <a:xfrm>
              <a:off x="6629400" y="1733550"/>
              <a:ext cx="2231817" cy="207501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2F1D1DD-44DF-AB0D-ECB7-745999017398}"/>
                </a:ext>
              </a:extLst>
            </p:cNvPr>
            <p:cNvSpPr txBox="1"/>
            <p:nvPr/>
          </p:nvSpPr>
          <p:spPr>
            <a:xfrm>
              <a:off x="139269" y="3903502"/>
              <a:ext cx="8852331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Res </a:t>
              </a:r>
              <a:r>
                <a:rPr lang="en-US" sz="1600" dirty="0" err="1">
                  <a:solidFill>
                    <a:schemeClr val="bg1"/>
                  </a:solidFill>
                </a:rPr>
                <a:t>Ipsi</a:t>
              </a:r>
              <a:r>
                <a:rPr lang="en-US" sz="1600" dirty="0">
                  <a:solidFill>
                    <a:schemeClr val="bg1"/>
                  </a:solidFill>
                </a:rPr>
                <a:t> Loquitor: New England Journal of Medicine is CORRUPTED. Pharma &amp; Woke Captured Flagship Journal of the Medical Military Industrial Complex with Editor in Chief Eric Rubin MD. He voted to push mRNA vaccines in children at the FDA 2022: “we have no safety data, we just need to roll it out and see what happens”.  Myocarditis Pericarditis rises from 2/million to 25,000/million. No apology. Thanks Rubin</a:t>
              </a:r>
            </a:p>
          </p:txBody>
        </p:sp>
        <p:sp>
          <p:nvSpPr>
            <p:cNvPr id="20" name="Arrow: Down 19">
              <a:extLst>
                <a:ext uri="{FF2B5EF4-FFF2-40B4-BE49-F238E27FC236}">
                  <a16:creationId xmlns:a16="http://schemas.microsoft.com/office/drawing/2014/main" id="{C8B479E2-B379-4761-1D14-93EBE69A1EDE}"/>
                </a:ext>
              </a:extLst>
            </p:cNvPr>
            <p:cNvSpPr/>
            <p:nvPr/>
          </p:nvSpPr>
          <p:spPr>
            <a:xfrm>
              <a:off x="7706105" y="729004"/>
              <a:ext cx="484632" cy="978408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C2CC3485-7348-9260-343C-4D09646399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0600" y="1276350"/>
              <a:ext cx="533400" cy="304800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045538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D2D062AA-43E4-6D1B-16E4-EA3B72DB1A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4" b="22183"/>
          <a:stretch/>
        </p:blipFill>
        <p:spPr>
          <a:xfrm>
            <a:off x="483787" y="31353"/>
            <a:ext cx="3678567" cy="5057637"/>
          </a:xfr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198957C-A600-5B9C-3A48-DE52CDD8F251}"/>
              </a:ext>
            </a:extLst>
          </p:cNvPr>
          <p:cNvGrpSpPr/>
          <p:nvPr/>
        </p:nvGrpSpPr>
        <p:grpSpPr>
          <a:xfrm>
            <a:off x="5064637" y="31353"/>
            <a:ext cx="3581400" cy="4978797"/>
            <a:chOff x="4050294" y="104331"/>
            <a:chExt cx="2373074" cy="3305619"/>
          </a:xfrm>
        </p:grpSpPr>
        <p:pic>
          <p:nvPicPr>
            <p:cNvPr id="7" name="Picture 6" descr="Graphical user interface, text, application, email&#10;&#10;Description automatically generated">
              <a:extLst>
                <a:ext uri="{FF2B5EF4-FFF2-40B4-BE49-F238E27FC236}">
                  <a16:creationId xmlns:a16="http://schemas.microsoft.com/office/drawing/2014/main" id="{0CD22D60-1250-E05F-8F3E-91EDEAA36D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13" b="50609"/>
            <a:stretch/>
          </p:blipFill>
          <p:spPr>
            <a:xfrm>
              <a:off x="4050294" y="104331"/>
              <a:ext cx="2373074" cy="914400"/>
            </a:xfrm>
            <a:prstGeom prst="rect">
              <a:avLst/>
            </a:prstGeom>
          </p:spPr>
        </p:pic>
        <p:pic>
          <p:nvPicPr>
            <p:cNvPr id="9" name="Picture 8" descr="Text&#10;&#10;Description automatically generated">
              <a:extLst>
                <a:ext uri="{FF2B5EF4-FFF2-40B4-BE49-F238E27FC236}">
                  <a16:creationId xmlns:a16="http://schemas.microsoft.com/office/drawing/2014/main" id="{B4B45D69-8170-B88D-7B16-92E044B9DD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926" b="30741"/>
            <a:stretch/>
          </p:blipFill>
          <p:spPr>
            <a:xfrm>
              <a:off x="4050294" y="666750"/>
              <a:ext cx="2373074" cy="27432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E46369D-EF8A-8286-06C9-599CF0B88441}"/>
              </a:ext>
            </a:extLst>
          </p:cNvPr>
          <p:cNvGrpSpPr/>
          <p:nvPr/>
        </p:nvGrpSpPr>
        <p:grpSpPr>
          <a:xfrm>
            <a:off x="5472209" y="431241"/>
            <a:ext cx="2977200" cy="3602520"/>
            <a:chOff x="5472209" y="431241"/>
            <a:chExt cx="2977200" cy="3602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9182E928-F9B1-4092-2041-EC91589B58AE}"/>
                    </a:ext>
                  </a:extLst>
                </p14:cNvPr>
                <p14:cNvContentPartPr/>
                <p14:nvPr/>
              </p14:nvContentPartPr>
              <p14:xfrm>
                <a:off x="6138209" y="431241"/>
                <a:ext cx="909720" cy="442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9182E928-F9B1-4092-2041-EC91589B58A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084569" y="323601"/>
                  <a:ext cx="101736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9EB60547-6850-4BBA-9F9C-6E267E4234B5}"/>
                    </a:ext>
                  </a:extLst>
                </p14:cNvPr>
                <p14:cNvContentPartPr/>
                <p14:nvPr/>
              </p14:nvContentPartPr>
              <p14:xfrm>
                <a:off x="7513409" y="1904721"/>
                <a:ext cx="849960" cy="374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9EB60547-6850-4BBA-9F9C-6E267E4234B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459769" y="1797081"/>
                  <a:ext cx="95760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6381527B-C452-71CF-6354-D87AB2AC1766}"/>
                    </a:ext>
                  </a:extLst>
                </p14:cNvPr>
                <p14:cNvContentPartPr/>
                <p14:nvPr/>
              </p14:nvContentPartPr>
              <p14:xfrm>
                <a:off x="5472209" y="2054841"/>
                <a:ext cx="1549440" cy="730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6381527B-C452-71CF-6354-D87AB2AC1766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418209" y="1946841"/>
                  <a:ext cx="1657080" cy="28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0F93128F-9F42-3D68-488C-B03E50564FFE}"/>
                    </a:ext>
                  </a:extLst>
                </p14:cNvPr>
                <p14:cNvContentPartPr/>
                <p14:nvPr/>
              </p14:nvContentPartPr>
              <p14:xfrm>
                <a:off x="6542489" y="2210721"/>
                <a:ext cx="532080" cy="295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0F93128F-9F42-3D68-488C-B03E50564FF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488489" y="2103081"/>
                  <a:ext cx="63972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D5F1E733-E931-651B-B23C-358E77A16C11}"/>
                    </a:ext>
                  </a:extLst>
                </p14:cNvPr>
                <p14:cNvContentPartPr/>
                <p14:nvPr/>
              </p14:nvContentPartPr>
              <p14:xfrm>
                <a:off x="8201009" y="2225481"/>
                <a:ext cx="152640" cy="216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D5F1E733-E931-651B-B23C-358E77A16C11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147009" y="2117841"/>
                  <a:ext cx="26028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0D643EAD-AFFD-432B-D19D-98BBCECD437D}"/>
                    </a:ext>
                  </a:extLst>
                </p14:cNvPr>
                <p14:cNvContentPartPr/>
                <p14:nvPr/>
              </p14:nvContentPartPr>
              <p14:xfrm>
                <a:off x="8201009" y="2391081"/>
                <a:ext cx="186480" cy="547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0D643EAD-AFFD-432B-D19D-98BBCECD437D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147009" y="2283081"/>
                  <a:ext cx="294120" cy="27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06CA6E16-6893-1B02-76C8-F6F4C30832E0}"/>
                    </a:ext>
                  </a:extLst>
                </p14:cNvPr>
                <p14:cNvContentPartPr/>
                <p14:nvPr/>
              </p14:nvContentPartPr>
              <p14:xfrm>
                <a:off x="5479049" y="3005241"/>
                <a:ext cx="2918520" cy="583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06CA6E16-6893-1B02-76C8-F6F4C30832E0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425049" y="2897241"/>
                  <a:ext cx="3026160" cy="27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C6A446FE-F95F-6966-A79D-6613A2202B3B}"/>
                    </a:ext>
                  </a:extLst>
                </p14:cNvPr>
                <p14:cNvContentPartPr/>
                <p14:nvPr/>
              </p14:nvContentPartPr>
              <p14:xfrm>
                <a:off x="5479049" y="3194241"/>
                <a:ext cx="2158200" cy="460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C6A446FE-F95F-6966-A79D-6613A2202B3B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425049" y="3086601"/>
                  <a:ext cx="226584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3C9AE20F-A05E-49A9-533D-330007EF0278}"/>
                    </a:ext>
                  </a:extLst>
                </p14:cNvPr>
                <p14:cNvContentPartPr/>
                <p14:nvPr/>
              </p14:nvContentPartPr>
              <p14:xfrm>
                <a:off x="6216329" y="3664761"/>
                <a:ext cx="2106360" cy="572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3C9AE20F-A05E-49A9-533D-330007EF0278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162329" y="3556761"/>
                  <a:ext cx="2214000" cy="27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AF511BAF-5C14-98B4-B7E0-F8814559A339}"/>
                    </a:ext>
                  </a:extLst>
                </p14:cNvPr>
                <p14:cNvContentPartPr/>
                <p14:nvPr/>
              </p14:nvContentPartPr>
              <p14:xfrm>
                <a:off x="5500649" y="3806601"/>
                <a:ext cx="2948760" cy="356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AF511BAF-5C14-98B4-B7E0-F8814559A339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446649" y="3698601"/>
                  <a:ext cx="305640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07E521B2-C1E9-4453-BA0D-0B92A2A61356}"/>
                    </a:ext>
                  </a:extLst>
                </p14:cNvPr>
                <p14:cNvContentPartPr/>
                <p14:nvPr/>
              </p14:nvContentPartPr>
              <p14:xfrm>
                <a:off x="5486249" y="3977961"/>
                <a:ext cx="2836440" cy="558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07E521B2-C1E9-4453-BA0D-0B92A2A61356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432609" y="3869961"/>
                  <a:ext cx="2944080" cy="2714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1294513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1E42B1B-7A3F-206D-D029-5E9B5943CAD1}"/>
              </a:ext>
            </a:extLst>
          </p:cNvPr>
          <p:cNvGrpSpPr/>
          <p:nvPr/>
        </p:nvGrpSpPr>
        <p:grpSpPr>
          <a:xfrm>
            <a:off x="152400" y="142875"/>
            <a:ext cx="2373074" cy="4857750"/>
            <a:chOff x="304800" y="106198"/>
            <a:chExt cx="2373074" cy="4857750"/>
          </a:xfrm>
        </p:grpSpPr>
        <p:pic>
          <p:nvPicPr>
            <p:cNvPr id="8" name="Picture 7" descr="Graphical user interface, text, application, email&#10;&#10;Description automatically generated">
              <a:extLst>
                <a:ext uri="{FF2B5EF4-FFF2-40B4-BE49-F238E27FC236}">
                  <a16:creationId xmlns:a16="http://schemas.microsoft.com/office/drawing/2014/main" id="{1CBD7168-ECC6-46FE-D90B-59DA0D986C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5"/>
            <a:stretch/>
          </p:blipFill>
          <p:spPr>
            <a:xfrm>
              <a:off x="304800" y="106198"/>
              <a:ext cx="2373074" cy="485775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2890EEA-D71C-9EC5-539C-3E155F670C4D}"/>
                </a:ext>
              </a:extLst>
            </p:cNvPr>
            <p:cNvSpPr/>
            <p:nvPr/>
          </p:nvSpPr>
          <p:spPr>
            <a:xfrm>
              <a:off x="1637414" y="106198"/>
              <a:ext cx="219738" cy="42587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61A604C-FE2F-102C-9276-2CEC5CF62BC2}"/>
                </a:ext>
              </a:extLst>
            </p:cNvPr>
            <p:cNvSpPr/>
            <p:nvPr/>
          </p:nvSpPr>
          <p:spPr>
            <a:xfrm>
              <a:off x="381000" y="2367674"/>
              <a:ext cx="2133600" cy="188047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1C17F94-6A0A-2166-A3B2-2827C274D03D}"/>
              </a:ext>
            </a:extLst>
          </p:cNvPr>
          <p:cNvGrpSpPr/>
          <p:nvPr/>
        </p:nvGrpSpPr>
        <p:grpSpPr>
          <a:xfrm>
            <a:off x="6124353" y="142875"/>
            <a:ext cx="2895600" cy="4963886"/>
            <a:chOff x="6124353" y="142875"/>
            <a:chExt cx="2895600" cy="4963886"/>
          </a:xfrm>
        </p:grpSpPr>
        <p:pic>
          <p:nvPicPr>
            <p:cNvPr id="6" name="Picture 5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E00F5B22-C783-8D82-F062-095E943BA1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55" t="26106" r="16514" b="21530"/>
            <a:stretch/>
          </p:blipFill>
          <p:spPr>
            <a:xfrm>
              <a:off x="6124353" y="142875"/>
              <a:ext cx="2895600" cy="4963886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5B40C44-4D49-BAB3-1FE4-67E7880C58CC}"/>
                </a:ext>
              </a:extLst>
            </p:cNvPr>
            <p:cNvSpPr/>
            <p:nvPr/>
          </p:nvSpPr>
          <p:spPr>
            <a:xfrm>
              <a:off x="6705600" y="1733550"/>
              <a:ext cx="609600" cy="3048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BCCC8B4-B9B8-CCD7-0385-D87915C86F6C}"/>
                </a:ext>
              </a:extLst>
            </p:cNvPr>
            <p:cNvSpPr/>
            <p:nvPr/>
          </p:nvSpPr>
          <p:spPr>
            <a:xfrm>
              <a:off x="6172200" y="2419350"/>
              <a:ext cx="2666999" cy="6858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835CA38-FD11-99CA-ED86-AD51472DB51B}"/>
              </a:ext>
            </a:extLst>
          </p:cNvPr>
          <p:cNvGrpSpPr/>
          <p:nvPr/>
        </p:nvGrpSpPr>
        <p:grpSpPr>
          <a:xfrm>
            <a:off x="3238383" y="142875"/>
            <a:ext cx="2373074" cy="4857750"/>
            <a:chOff x="3238383" y="142875"/>
            <a:chExt cx="2373074" cy="4857750"/>
          </a:xfrm>
        </p:grpSpPr>
        <p:pic>
          <p:nvPicPr>
            <p:cNvPr id="16" name="Picture 15" descr="Graphical user interface, text, application, email&#10;&#10;Description automatically generated">
              <a:extLst>
                <a:ext uri="{FF2B5EF4-FFF2-40B4-BE49-F238E27FC236}">
                  <a16:creationId xmlns:a16="http://schemas.microsoft.com/office/drawing/2014/main" id="{C73C3802-0913-7185-98AE-0D82774CE5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5"/>
            <a:stretch/>
          </p:blipFill>
          <p:spPr>
            <a:xfrm>
              <a:off x="3238383" y="142875"/>
              <a:ext cx="2373074" cy="485775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4742C9C-0B8A-DFCC-2619-D25EEBEBBE99}"/>
                </a:ext>
              </a:extLst>
            </p:cNvPr>
            <p:cNvSpPr/>
            <p:nvPr/>
          </p:nvSpPr>
          <p:spPr>
            <a:xfrm>
              <a:off x="4572000" y="193962"/>
              <a:ext cx="408848" cy="37478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45184ED-430A-1008-BFC2-186BC1106807}"/>
                </a:ext>
              </a:extLst>
            </p:cNvPr>
            <p:cNvSpPr/>
            <p:nvPr/>
          </p:nvSpPr>
          <p:spPr>
            <a:xfrm>
              <a:off x="3276600" y="2419350"/>
              <a:ext cx="2286000" cy="186547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968331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5D82D6C-E196-FB13-0FA0-15BAAAE9892C}"/>
              </a:ext>
            </a:extLst>
          </p:cNvPr>
          <p:cNvGrpSpPr/>
          <p:nvPr/>
        </p:nvGrpSpPr>
        <p:grpSpPr>
          <a:xfrm>
            <a:off x="726628" y="102233"/>
            <a:ext cx="7690743" cy="4939033"/>
            <a:chOff x="726628" y="102233"/>
            <a:chExt cx="7690743" cy="4939033"/>
          </a:xfrm>
        </p:grpSpPr>
        <p:pic>
          <p:nvPicPr>
            <p:cNvPr id="5" name="Picture 4" descr="Text&#10;&#10;Description automatically generated">
              <a:extLst>
                <a:ext uri="{FF2B5EF4-FFF2-40B4-BE49-F238E27FC236}">
                  <a16:creationId xmlns:a16="http://schemas.microsoft.com/office/drawing/2014/main" id="{C254273A-4505-22DF-139B-CFE15B4DD2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689" b="55893"/>
            <a:stretch/>
          </p:blipFill>
          <p:spPr>
            <a:xfrm>
              <a:off x="726628" y="102233"/>
              <a:ext cx="7690743" cy="4939033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3A3E8158-1CE0-95E9-7A8E-53B2B11C9C81}"/>
                    </a:ext>
                  </a:extLst>
                </p14:cNvPr>
                <p14:cNvContentPartPr/>
                <p14:nvPr/>
              </p14:nvContentPartPr>
              <p14:xfrm>
                <a:off x="1502103" y="4538720"/>
                <a:ext cx="3003840" cy="698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3A3E8158-1CE0-95E9-7A8E-53B2B11C9C81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448103" y="4430720"/>
                  <a:ext cx="3111480" cy="28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ADC7730B-F4C6-5F5B-90F9-40830E336D89}"/>
                    </a:ext>
                  </a:extLst>
                </p14:cNvPr>
                <p14:cNvContentPartPr/>
                <p14:nvPr/>
              </p14:nvContentPartPr>
              <p14:xfrm>
                <a:off x="1349823" y="4651040"/>
                <a:ext cx="2040840" cy="961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ADC7730B-F4C6-5F5B-90F9-40830E336D8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295823" y="4543400"/>
                  <a:ext cx="2148480" cy="3117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978012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and person holding hands with a dog&#10;&#10;Description automatically generated with low confidence">
            <a:extLst>
              <a:ext uri="{FF2B5EF4-FFF2-40B4-BE49-F238E27FC236}">
                <a16:creationId xmlns:a16="http://schemas.microsoft.com/office/drawing/2014/main" id="{561F883F-FED0-B798-E7DD-6FE9F4043D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1" y="194128"/>
            <a:ext cx="3276600" cy="4914901"/>
          </a:xfrm>
        </p:spPr>
      </p:pic>
      <p:pic>
        <p:nvPicPr>
          <p:cNvPr id="9" name="Content Placeholder 4" descr="A person carrying a person&#10;&#10;Description automatically generated with medium confidence">
            <a:extLst>
              <a:ext uri="{FF2B5EF4-FFF2-40B4-BE49-F238E27FC236}">
                <a16:creationId xmlns:a16="http://schemas.microsoft.com/office/drawing/2014/main" id="{6EE322A4-27DE-7AE1-1B02-7B67B18137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95035"/>
            <a:ext cx="3200400" cy="480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2268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9E0F9-21EA-8EEB-EC24-ACF2BCDFD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52550"/>
            <a:ext cx="8229600" cy="2105025"/>
          </a:xfrm>
        </p:spPr>
        <p:txBody>
          <a:bodyPr>
            <a:noAutofit/>
          </a:bodyPr>
          <a:lstStyle/>
          <a:p>
            <a:r>
              <a:rPr lang="en-US" sz="8800" dirty="0">
                <a:solidFill>
                  <a:srgbClr val="FFFF00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3042132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3FD36F0-1F42-5407-1696-003B85D804BB}"/>
              </a:ext>
            </a:extLst>
          </p:cNvPr>
          <p:cNvGrpSpPr/>
          <p:nvPr/>
        </p:nvGrpSpPr>
        <p:grpSpPr>
          <a:xfrm>
            <a:off x="533400" y="209553"/>
            <a:ext cx="8001000" cy="4724397"/>
            <a:chOff x="1001484" y="209553"/>
            <a:chExt cx="6934200" cy="4343397"/>
          </a:xfrm>
        </p:grpSpPr>
        <p:pic>
          <p:nvPicPr>
            <p:cNvPr id="5" name="Picture 4" descr="Graphical user interface, text, application, email&#10;&#10;Description automatically generated">
              <a:extLst>
                <a:ext uri="{FF2B5EF4-FFF2-40B4-BE49-F238E27FC236}">
                  <a16:creationId xmlns:a16="http://schemas.microsoft.com/office/drawing/2014/main" id="{87994341-C4DC-6AC6-0443-120D56E67C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67" t="32149" r="12620" b="22907"/>
            <a:stretch/>
          </p:blipFill>
          <p:spPr>
            <a:xfrm>
              <a:off x="1006927" y="1526724"/>
              <a:ext cx="6923313" cy="1251855"/>
            </a:xfrm>
            <a:prstGeom prst="rect">
              <a:avLst/>
            </a:prstGeom>
          </p:spPr>
        </p:pic>
        <p:pic>
          <p:nvPicPr>
            <p:cNvPr id="11" name="Picture 10" descr="Graphical user interface, table&#10;&#10;Description automatically generated">
              <a:extLst>
                <a:ext uri="{FF2B5EF4-FFF2-40B4-BE49-F238E27FC236}">
                  <a16:creationId xmlns:a16="http://schemas.microsoft.com/office/drawing/2014/main" id="{5A70E77C-58BD-58F5-9231-F461EF088A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47" t="39163" r="12619" b="15682"/>
            <a:stretch/>
          </p:blipFill>
          <p:spPr>
            <a:xfrm>
              <a:off x="1001484" y="209553"/>
              <a:ext cx="6934200" cy="1143000"/>
            </a:xfrm>
            <a:prstGeom prst="rect">
              <a:avLst/>
            </a:prstGeom>
          </p:spPr>
        </p:pic>
        <p:pic>
          <p:nvPicPr>
            <p:cNvPr id="15" name="Picture 14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AD488238-04C5-9866-C422-313497D4F0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45" t="33744" r="12500" b="28326"/>
            <a:stretch/>
          </p:blipFill>
          <p:spPr>
            <a:xfrm>
              <a:off x="1001484" y="2952750"/>
              <a:ext cx="6926943" cy="1600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33062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EA1AE13-801C-E174-2A21-69BB3EC08E69}"/>
              </a:ext>
            </a:extLst>
          </p:cNvPr>
          <p:cNvGrpSpPr/>
          <p:nvPr/>
        </p:nvGrpSpPr>
        <p:grpSpPr>
          <a:xfrm>
            <a:off x="228600" y="285750"/>
            <a:ext cx="4458707" cy="4572000"/>
            <a:chOff x="228600" y="285750"/>
            <a:chExt cx="4458707" cy="4572000"/>
          </a:xfrm>
        </p:grpSpPr>
        <p:pic>
          <p:nvPicPr>
            <p:cNvPr id="4" name="Picture 3" descr="Text, letter&#10;&#10;Description automatically generated">
              <a:extLst>
                <a:ext uri="{FF2B5EF4-FFF2-40B4-BE49-F238E27FC236}">
                  <a16:creationId xmlns:a16="http://schemas.microsoft.com/office/drawing/2014/main" id="{69B7C9DD-0CEE-7FC5-450F-C6B1D2A03D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480" b="41210"/>
            <a:stretch/>
          </p:blipFill>
          <p:spPr>
            <a:xfrm>
              <a:off x="228600" y="285750"/>
              <a:ext cx="4458707" cy="45720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121232F-5648-1275-9164-21C307109667}"/>
                </a:ext>
              </a:extLst>
            </p:cNvPr>
            <p:cNvSpPr/>
            <p:nvPr/>
          </p:nvSpPr>
          <p:spPr>
            <a:xfrm>
              <a:off x="838200" y="4248150"/>
              <a:ext cx="3200400" cy="2286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4F3A083-CEF8-856C-0830-90151A88EF1F}"/>
              </a:ext>
            </a:extLst>
          </p:cNvPr>
          <p:cNvGrpSpPr/>
          <p:nvPr/>
        </p:nvGrpSpPr>
        <p:grpSpPr>
          <a:xfrm>
            <a:off x="4800600" y="552450"/>
            <a:ext cx="4192430" cy="4038600"/>
            <a:chOff x="4800600" y="552450"/>
            <a:chExt cx="4192430" cy="4038600"/>
          </a:xfrm>
        </p:grpSpPr>
        <p:pic>
          <p:nvPicPr>
            <p:cNvPr id="7" name="Picture 6" descr="Text, letter&#10;&#10;Description automatically generated">
              <a:extLst>
                <a:ext uri="{FF2B5EF4-FFF2-40B4-BE49-F238E27FC236}">
                  <a16:creationId xmlns:a16="http://schemas.microsoft.com/office/drawing/2014/main" id="{E138EAD6-7F24-2DB9-EEEE-B478296689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556" b="19999"/>
            <a:stretch/>
          </p:blipFill>
          <p:spPr>
            <a:xfrm>
              <a:off x="4800600" y="552450"/>
              <a:ext cx="4192430" cy="40386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012FB0-E45F-CE7C-CC91-49992AC29E8F}"/>
                </a:ext>
              </a:extLst>
            </p:cNvPr>
            <p:cNvSpPr/>
            <p:nvPr/>
          </p:nvSpPr>
          <p:spPr>
            <a:xfrm>
              <a:off x="5296614" y="1885950"/>
              <a:ext cx="3085386" cy="4572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1792E72-8F13-46D6-5C0D-EC6FE808473F}"/>
                </a:ext>
              </a:extLst>
            </p:cNvPr>
            <p:cNvSpPr/>
            <p:nvPr/>
          </p:nvSpPr>
          <p:spPr>
            <a:xfrm>
              <a:off x="5296615" y="2724150"/>
              <a:ext cx="3085385" cy="6096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74488BDA-6BB8-5E54-89FD-ED682EC84ACE}"/>
              </a:ext>
            </a:extLst>
          </p:cNvPr>
          <p:cNvSpPr/>
          <p:nvPr/>
        </p:nvSpPr>
        <p:spPr>
          <a:xfrm>
            <a:off x="838200" y="2647950"/>
            <a:ext cx="32004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441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04701B1-B93C-AA32-03C6-FA698AF4C287}"/>
              </a:ext>
            </a:extLst>
          </p:cNvPr>
          <p:cNvGrpSpPr/>
          <p:nvPr/>
        </p:nvGrpSpPr>
        <p:grpSpPr>
          <a:xfrm>
            <a:off x="2057400" y="151514"/>
            <a:ext cx="4724400" cy="5010150"/>
            <a:chOff x="2057400" y="151514"/>
            <a:chExt cx="4724400" cy="501015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EA1AE13-801C-E174-2A21-69BB3EC08E69}"/>
                </a:ext>
              </a:extLst>
            </p:cNvPr>
            <p:cNvGrpSpPr/>
            <p:nvPr/>
          </p:nvGrpSpPr>
          <p:grpSpPr>
            <a:xfrm>
              <a:off x="2057400" y="151514"/>
              <a:ext cx="4724400" cy="5010150"/>
              <a:chOff x="228600" y="285750"/>
              <a:chExt cx="4458707" cy="4572000"/>
            </a:xfrm>
          </p:grpSpPr>
          <p:pic>
            <p:nvPicPr>
              <p:cNvPr id="4" name="Picture 3" descr="Text, letter&#10;&#10;Description automatically generated">
                <a:extLst>
                  <a:ext uri="{FF2B5EF4-FFF2-40B4-BE49-F238E27FC236}">
                    <a16:creationId xmlns:a16="http://schemas.microsoft.com/office/drawing/2014/main" id="{69B7C9DD-0CEE-7FC5-450F-C6B1D2A03D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480" b="41210"/>
              <a:stretch/>
            </p:blipFill>
            <p:spPr>
              <a:xfrm>
                <a:off x="228600" y="285750"/>
                <a:ext cx="4458707" cy="4572000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121232F-5648-1275-9164-21C307109667}"/>
                  </a:ext>
                </a:extLst>
              </p:cNvPr>
              <p:cNvSpPr/>
              <p:nvPr/>
            </p:nvSpPr>
            <p:spPr>
              <a:xfrm>
                <a:off x="838200" y="4248150"/>
                <a:ext cx="3200400" cy="22860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4488BDA-6BB8-5E54-89FD-ED682EC84ACE}"/>
                </a:ext>
              </a:extLst>
            </p:cNvPr>
            <p:cNvSpPr/>
            <p:nvPr/>
          </p:nvSpPr>
          <p:spPr>
            <a:xfrm>
              <a:off x="2735224" y="2724150"/>
              <a:ext cx="3200400" cy="3048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51974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140058D-A30F-61C9-E13A-7BB8F617CE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4" b="12963"/>
          <a:stretch/>
        </p:blipFill>
        <p:spPr>
          <a:xfrm>
            <a:off x="3352800" y="36864"/>
            <a:ext cx="2819400" cy="5069772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07C30C28-52AB-7444-0F8B-B7AA6AFAD8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3" b="14395"/>
          <a:stretch/>
        </p:blipFill>
        <p:spPr>
          <a:xfrm>
            <a:off x="381000" y="476250"/>
            <a:ext cx="2373074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7873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C20E380-92AE-5D51-D83A-5D6FBD9BC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1375172"/>
          </a:xfrm>
        </p:spPr>
        <p:txBody>
          <a:bodyPr>
            <a:noAutofit/>
          </a:bodyPr>
          <a:lstStyle/>
          <a:p>
            <a:pPr marL="0" marR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800" b="1" dirty="0">
                <a:solidFill>
                  <a:srgbClr val="FFFF00"/>
                </a:solidFill>
                <a:ea typeface="Times New Roman" panose="02020603050405020304" pitchFamily="18" charset="0"/>
              </a:rPr>
            </a:br>
            <a:r>
              <a:rPr lang="en-US" sz="2800" b="1" dirty="0">
                <a:solidFill>
                  <a:srgbClr val="FFFF00"/>
                </a:solidFill>
                <a:ea typeface="Times New Roman" panose="02020603050405020304" pitchFamily="18" charset="0"/>
              </a:rPr>
              <a:t>COVID-19 V</a:t>
            </a:r>
            <a:r>
              <a:rPr lang="en-US" sz="2800" b="1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accines and the Impact on Pregnancy Outcomes and Menstrual Function</a:t>
            </a:r>
            <a:br>
              <a:rPr lang="en-US" sz="2800" b="1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540CBC-15D2-E14E-45E3-E37D93E2544A}"/>
              </a:ext>
            </a:extLst>
          </p:cNvPr>
          <p:cNvSpPr txBox="1"/>
          <p:nvPr/>
        </p:nvSpPr>
        <p:spPr>
          <a:xfrm>
            <a:off x="762000" y="1504950"/>
            <a:ext cx="7620000" cy="3276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</a:rPr>
              <a:t>James A Thorp MD ObGyn &amp; Maternal Fetal Medicine, Gulf Breeze, FL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</a:rPr>
              <a:t>Claire Rogers, MSPAS, PA-C, Rome, GA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</a:rPr>
              <a:t>Michael P </a:t>
            </a:r>
            <a:r>
              <a:rPr lang="en-US" sz="2000" dirty="0" err="1">
                <a:solidFill>
                  <a:schemeClr val="bg1"/>
                </a:solidFill>
              </a:rPr>
              <a:t>Deskevich</a:t>
            </a:r>
            <a:r>
              <a:rPr lang="en-US" sz="2000" dirty="0">
                <a:solidFill>
                  <a:schemeClr val="bg1"/>
                </a:solidFill>
              </a:rPr>
              <a:t>, PhD Modeling and Simulation, Boulder, CO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</a:rPr>
              <a:t>Stewart Tankersley MD, Montgomery, AL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</a:rPr>
              <a:t>Albert Benavides BS, San Jose, CA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</a:rPr>
              <a:t>Megan D </a:t>
            </a:r>
            <a:r>
              <a:rPr lang="en-US" sz="2000" dirty="0" err="1">
                <a:solidFill>
                  <a:schemeClr val="bg1"/>
                </a:solidFill>
              </a:rPr>
              <a:t>Redshaw</a:t>
            </a:r>
            <a:r>
              <a:rPr lang="en-US" sz="2000" dirty="0">
                <a:solidFill>
                  <a:schemeClr val="bg1"/>
                </a:solidFill>
              </a:rPr>
              <a:t> JD, Palmyra, MO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</a:rPr>
              <a:t>Peter A. McCullough MD, MPH, Dallas, TX</a:t>
            </a:r>
          </a:p>
        </p:txBody>
      </p:sp>
    </p:spTree>
    <p:extLst>
      <p:ext uri="{BB962C8B-B14F-4D97-AF65-F5344CB8AC3E}">
        <p14:creationId xmlns:p14="http://schemas.microsoft.com/office/powerpoint/2010/main" val="24752868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fficeArt object">
            <a:extLst>
              <a:ext uri="{FF2B5EF4-FFF2-40B4-BE49-F238E27FC236}">
                <a16:creationId xmlns:a16="http://schemas.microsoft.com/office/drawing/2014/main" id="{1AD44A5D-C070-4B4F-A899-CFBCE49FFB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600200" y="342900"/>
            <a:ext cx="5943600" cy="44577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40643970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49CAE-2D3F-B9E7-9E03-7ED491F8D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12" y="77364"/>
            <a:ext cx="8686800" cy="380894"/>
          </a:xfrm>
          <a:solidFill>
            <a:srgbClr val="002060"/>
          </a:solidFill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34 Independent Sources Collaborating VAERS C19 Vax Injury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BF13A-82FF-4530-B076-CA15AE73C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232" y="578602"/>
            <a:ext cx="4388768" cy="4564898"/>
          </a:xfrm>
        </p:spPr>
        <p:txBody>
          <a:bodyPr>
            <a:noAutofit/>
          </a:bodyPr>
          <a:lstStyle/>
          <a:p>
            <a:pPr marL="0" indent="377429">
              <a:spcBef>
                <a:spcPts val="600"/>
              </a:spcBef>
              <a:buClr>
                <a:schemeClr val="bg1"/>
              </a:buClr>
              <a:buFont typeface="+mj-lt"/>
              <a:buAutoNum type="arabicParenR"/>
            </a:pP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UK government</a:t>
            </a:r>
            <a:endParaRPr 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77429">
              <a:spcBef>
                <a:spcPts val="600"/>
              </a:spcBef>
              <a:buClr>
                <a:schemeClr val="bg1"/>
              </a:buClr>
              <a:buFont typeface="+mj-lt"/>
              <a:buAutoNum type="arabicParenR"/>
            </a:pP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UK Yellow card</a:t>
            </a:r>
          </a:p>
          <a:p>
            <a:pPr marL="0" indent="377429">
              <a:spcBef>
                <a:spcPts val="600"/>
              </a:spcBef>
              <a:buClr>
                <a:schemeClr val="bg1"/>
              </a:buClr>
              <a:buFont typeface="+mj-lt"/>
              <a:buAutoNum type="arabicParenR"/>
            </a:pP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EMA </a:t>
            </a:r>
            <a:r>
              <a:rPr lang="en-US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EudraVigillance</a:t>
            </a:r>
            <a:endParaRPr lang="en-US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77429">
              <a:spcBef>
                <a:spcPts val="600"/>
              </a:spcBef>
              <a:buClr>
                <a:schemeClr val="bg1"/>
              </a:buClr>
              <a:buFont typeface="+mj-lt"/>
              <a:buAutoNum type="arabicParenR"/>
            </a:pP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</a:t>
            </a:r>
            <a:r>
              <a:rPr lang="en-US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VigiAccess</a:t>
            </a:r>
            <a:endParaRPr lang="en-US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77429">
              <a:spcBef>
                <a:spcPts val="600"/>
              </a:spcBef>
              <a:buClr>
                <a:schemeClr val="bg1"/>
              </a:buClr>
              <a:buFont typeface="+mj-lt"/>
              <a:buAutoNum type="arabicParenR"/>
            </a:pP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61,000 dead millennials</a:t>
            </a:r>
            <a:endParaRPr 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77429">
              <a:spcBef>
                <a:spcPts val="600"/>
              </a:spcBef>
              <a:buClr>
                <a:schemeClr val="bg1"/>
              </a:buClr>
              <a:buFont typeface="+mj-lt"/>
              <a:buAutoNum type="arabicParenR"/>
            </a:pP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OneAmerica Insurance</a:t>
            </a:r>
          </a:p>
          <a:p>
            <a:pPr marL="0" indent="377429">
              <a:spcBef>
                <a:spcPts val="600"/>
              </a:spcBef>
              <a:buClr>
                <a:schemeClr val="bg1"/>
              </a:buClr>
              <a:buFont typeface="+mj-lt"/>
              <a:buAutoNum type="arabicParenR"/>
            </a:pP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Lincoln insurance</a:t>
            </a:r>
          </a:p>
          <a:p>
            <a:pPr marL="0" indent="377429">
              <a:spcBef>
                <a:spcPts val="600"/>
              </a:spcBef>
              <a:buClr>
                <a:schemeClr val="bg1"/>
              </a:buClr>
              <a:buFont typeface="+mj-lt"/>
              <a:buAutoNum type="arabicParenR"/>
            </a:pP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80 Canadian physicians DEAD</a:t>
            </a:r>
            <a:endParaRPr 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77429">
              <a:spcBef>
                <a:spcPts val="600"/>
              </a:spcBef>
              <a:buClr>
                <a:schemeClr val="bg1"/>
              </a:buClr>
              <a:buFont typeface="+mj-lt"/>
              <a:buAutoNum type="arabicParenR"/>
            </a:pP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Avalanche of 769 Athletes dropping dead</a:t>
            </a:r>
            <a:endParaRPr 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77429">
              <a:spcBef>
                <a:spcPts val="600"/>
              </a:spcBef>
              <a:buClr>
                <a:schemeClr val="bg1"/>
              </a:buClr>
              <a:buFont typeface="+mj-lt"/>
              <a:buAutoNum type="arabicParenR"/>
            </a:pP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All Cause mortality way up</a:t>
            </a:r>
            <a:endParaRPr 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77429">
              <a:spcBef>
                <a:spcPts val="600"/>
              </a:spcBef>
              <a:buClr>
                <a:schemeClr val="bg1"/>
              </a:buClr>
              <a:buFont typeface="+mj-lt"/>
              <a:buAutoNum type="arabicParenR"/>
            </a:pP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Palmer &amp; </a:t>
            </a: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Bhadki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confirm C19 vax deaths by autopsy</a:t>
            </a:r>
            <a:endParaRPr 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77429">
              <a:spcBef>
                <a:spcPts val="600"/>
              </a:spcBef>
              <a:buClr>
                <a:schemeClr val="bg1"/>
              </a:buClr>
              <a:buFont typeface="+mj-lt"/>
              <a:buAutoNum type="arabicParenR"/>
            </a:pP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Arne Burkhardt</a:t>
            </a:r>
          </a:p>
          <a:p>
            <a:pPr marL="0" indent="377429">
              <a:spcBef>
                <a:spcPts val="600"/>
              </a:spcBef>
              <a:buClr>
                <a:schemeClr val="bg1"/>
              </a:buClr>
              <a:buFont typeface="+mj-lt"/>
              <a:buAutoNum type="arabicParenR"/>
            </a:pP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Alexandra </a:t>
            </a:r>
            <a:r>
              <a:rPr lang="en-US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Latypova</a:t>
            </a:r>
            <a:endParaRPr lang="en-US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77429">
              <a:spcBef>
                <a:spcPts val="600"/>
              </a:spcBef>
              <a:buClr>
                <a:schemeClr val="bg1"/>
              </a:buClr>
              <a:buFont typeface="+mj-lt"/>
              <a:buAutoNum type="arabicParenR"/>
            </a:pP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Embalmers Richard Hirschman et al</a:t>
            </a:r>
          </a:p>
          <a:p>
            <a:pPr marL="0" indent="377429">
              <a:spcBef>
                <a:spcPts val="600"/>
              </a:spcBef>
              <a:buClr>
                <a:schemeClr val="bg1"/>
              </a:buClr>
              <a:buFont typeface="+mj-lt"/>
              <a:buAutoNum type="arabicParenR"/>
            </a:pP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Canadian stillbirths </a:t>
            </a:r>
          </a:p>
          <a:p>
            <a:pPr marL="0" indent="377429">
              <a:spcBef>
                <a:spcPts val="600"/>
              </a:spcBef>
              <a:buClr>
                <a:schemeClr val="bg1"/>
              </a:buClr>
              <a:buFont typeface="+mj-lt"/>
              <a:buAutoNum type="arabicParenR"/>
            </a:pP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California stillbirths</a:t>
            </a:r>
          </a:p>
          <a:p>
            <a:pPr marL="0" indent="377429">
              <a:spcBef>
                <a:spcPts val="600"/>
              </a:spcBef>
              <a:buClr>
                <a:schemeClr val="bg1"/>
              </a:buClr>
              <a:buFont typeface="+mj-lt"/>
              <a:buAutoNum type="arabicParenR"/>
            </a:pP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Birth rates down globally about 10% per government data</a:t>
            </a:r>
            <a:endParaRPr 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-514337">
              <a:spcBef>
                <a:spcPts val="600"/>
              </a:spcBef>
              <a:buClr>
                <a:schemeClr val="bg1"/>
              </a:buClr>
              <a:buFont typeface="+mj-lt"/>
              <a:buAutoNum type="arabicParenR"/>
            </a:pPr>
            <a:endParaRPr lang="en-US" sz="1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DD4E071-FFFF-F2F4-C446-08909BBD04A9}"/>
              </a:ext>
            </a:extLst>
          </p:cNvPr>
          <p:cNvSpPr txBox="1">
            <a:spLocks/>
          </p:cNvSpPr>
          <p:nvPr/>
        </p:nvSpPr>
        <p:spPr>
          <a:xfrm>
            <a:off x="4876800" y="550022"/>
            <a:ext cx="4036437" cy="440582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58404" indent="-431006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+mj-lt"/>
              <a:buAutoNum type="arabicPeriod" startAt="18"/>
            </a:pP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CV9 country’s vax rates correlate with C19 deaths</a:t>
            </a:r>
          </a:p>
          <a:p>
            <a:pPr marL="558404" indent="-431006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+mj-lt"/>
              <a:buAutoNum type="arabicPeriod" startAt="18"/>
            </a:pP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Dr. Daniel Nagase, Canada</a:t>
            </a:r>
            <a:endParaRPr 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58404" indent="-431006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+mj-lt"/>
              <a:buAutoNum type="arabicPeriod" startAt="18"/>
            </a:pP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Dr. Peter McCullough</a:t>
            </a:r>
            <a:endParaRPr 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58404" indent="-431006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+mj-lt"/>
              <a:buAutoNum type="arabicPeriod" startAt="18"/>
            </a:pP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DMED US Military database Dr. Theresa Long</a:t>
            </a:r>
            <a:endParaRPr 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58404" indent="-431006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+mj-lt"/>
              <a:buAutoNum type="arabicPeriod" startAt="18"/>
            </a:pP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 Council for Health</a:t>
            </a:r>
          </a:p>
          <a:p>
            <a:pPr marL="558404" indent="-431006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+mj-lt"/>
              <a:buAutoNum type="arabicPeriod" startAt="18"/>
            </a:pP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Spiro </a:t>
            </a:r>
            <a:r>
              <a:rPr lang="en-US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Pantazatos</a:t>
            </a: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MD MPH</a:t>
            </a:r>
          </a:p>
          <a:p>
            <a:pPr marL="558404" indent="-431006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+mj-lt"/>
              <a:buAutoNum type="arabicPeriod" startAt="18"/>
            </a:pP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1,366 AE med journal publications in 15 months</a:t>
            </a:r>
            <a:endParaRPr 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58404" indent="-431006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+mj-lt"/>
              <a:buAutoNum type="arabicPeriod" startAt="18"/>
            </a:pP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Costa Rica</a:t>
            </a:r>
          </a:p>
          <a:p>
            <a:pPr marL="558404" indent="-431006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+mj-lt"/>
              <a:buAutoNum type="arabicPeriod" startAt="18"/>
            </a:pP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Scandinavian Countries</a:t>
            </a:r>
          </a:p>
          <a:p>
            <a:pPr marL="558404" indent="-431006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+mj-lt"/>
              <a:buAutoNum type="arabicPeriod" startAt="18"/>
            </a:pP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Uruguay</a:t>
            </a:r>
          </a:p>
          <a:p>
            <a:pPr marL="558404" indent="-431006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+mj-lt"/>
              <a:buAutoNum type="arabicPeriod" startAt="18"/>
            </a:pP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Germany</a:t>
            </a:r>
          </a:p>
          <a:p>
            <a:pPr marL="558404" indent="-431006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+mj-lt"/>
              <a:buAutoNum type="arabicPeriod" startAt="18"/>
            </a:pP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Italy</a:t>
            </a:r>
          </a:p>
          <a:p>
            <a:pPr marL="558404" indent="-431006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+mj-lt"/>
              <a:buAutoNum type="arabicPeriod" startAt="18"/>
            </a:pP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Romania</a:t>
            </a:r>
          </a:p>
          <a:p>
            <a:pPr marL="558404" indent="-431006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+mj-lt"/>
              <a:buAutoNum type="arabicPeriod" startAt="18"/>
            </a:pP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CV19 vaccine: miscarriage, fertility, fetal deaths</a:t>
            </a:r>
            <a:endParaRPr 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58404" indent="-431006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+mj-lt"/>
              <a:buAutoNum type="arabicPeriod" startAt="18"/>
            </a:pP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 countries in world have dropped mandates</a:t>
            </a:r>
          </a:p>
          <a:p>
            <a:pPr marL="558404" indent="-431006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+mj-lt"/>
              <a:buAutoNum type="arabicPeriod" startAt="18"/>
            </a:pP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Steve Kirsch formal questionnaire</a:t>
            </a: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58404" indent="-431006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+mj-lt"/>
              <a:buAutoNum type="arabicPeriod" startAt="18"/>
            </a:pP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Pfizer 5.3.6 post-marketing analysis</a:t>
            </a:r>
            <a:endParaRPr 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4572" indent="-257175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+mj-lt"/>
              <a:buAutoNum type="arabicPeriod" startAt="18"/>
            </a:pPr>
            <a:endParaRPr 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28633" indent="-257175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+mj-lt"/>
              <a:buAutoNum type="arabicPeriod" startAt="18"/>
            </a:pPr>
            <a:endParaRPr lang="en-US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28633" indent="-257175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+mj-lt"/>
              <a:buAutoNum type="arabicPeriod" startAt="18"/>
            </a:pPr>
            <a:endParaRPr lang="en-US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3A5726E-DEF2-67AE-69A8-BC7DF77D617A}"/>
                  </a:ext>
                </a:extLst>
              </p14:cNvPr>
              <p14:cNvContentPartPr/>
              <p14:nvPr/>
            </p14:nvContentPartPr>
            <p14:xfrm>
              <a:off x="3373769" y="1495401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3A5726E-DEF2-67AE-69A8-BC7DF77D617A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320129" y="1387401"/>
                <a:ext cx="108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799293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1A92E-9C0D-C3B7-CA26-0390240B2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298" y="132577"/>
            <a:ext cx="8541404" cy="814952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COVID-19 and the Unraveling of Experimental Medicine – Part III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CA107E-7B66-CB56-4117-45BFAB72BB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8" t="14159" r="62895" b="5089"/>
          <a:stretch/>
        </p:blipFill>
        <p:spPr>
          <a:xfrm>
            <a:off x="76201" y="1025165"/>
            <a:ext cx="4331746" cy="27616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073831-5826-93AD-3DDD-520BC8C0E8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2" t="12389" r="63211" b="4646"/>
          <a:stretch/>
        </p:blipFill>
        <p:spPr>
          <a:xfrm>
            <a:off x="4440016" y="1479404"/>
            <a:ext cx="4428971" cy="29010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DD3602-3ABC-9283-3F09-591959AC2C16}"/>
              </a:ext>
            </a:extLst>
          </p:cNvPr>
          <p:cNvSpPr txBox="1"/>
          <p:nvPr/>
        </p:nvSpPr>
        <p:spPr>
          <a:xfrm>
            <a:off x="5410200" y="1139799"/>
            <a:ext cx="222298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Appendix 1 Continued Below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550A31-7012-3EAC-35CE-9F0FE1FC8539}"/>
              </a:ext>
            </a:extLst>
          </p:cNvPr>
          <p:cNvSpPr txBox="1"/>
          <p:nvPr/>
        </p:nvSpPr>
        <p:spPr>
          <a:xfrm>
            <a:off x="316950" y="4464998"/>
            <a:ext cx="8541404" cy="525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Thorp KE, Thorp JA, Thorp EM. COVID-19 and the Unraveling of Experimental Medicine - Part III. G Med Sci. 2022; 3(1):118-158.   </a:t>
            </a:r>
            <a:r>
              <a:rPr lang="en-US" sz="140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https://www.doi.org/10.46766/thegms.pubheal.22042302</a:t>
            </a:r>
            <a:r>
              <a:rPr lang="en-US" sz="140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en-US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2C16486-5C8F-6586-C214-19E7620133C7}"/>
                  </a:ext>
                </a:extLst>
              </p14:cNvPr>
              <p14:cNvContentPartPr/>
              <p14:nvPr/>
            </p14:nvContentPartPr>
            <p14:xfrm>
              <a:off x="169769" y="2466681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2C16486-5C8F-6586-C214-19E7620133C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6129" y="2358681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9FD51AF-6EC7-F10A-7762-F673CC241A55}"/>
                  </a:ext>
                </a:extLst>
              </p14:cNvPr>
              <p14:cNvContentPartPr/>
              <p14:nvPr/>
            </p14:nvContentPartPr>
            <p14:xfrm>
              <a:off x="177329" y="2429961"/>
              <a:ext cx="1325880" cy="313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9FD51AF-6EC7-F10A-7762-F673CC241A5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3329" y="2321961"/>
                <a:ext cx="1433520" cy="24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4DD2A32-1B15-C03F-E5B6-0C92ACAF91BB}"/>
                  </a:ext>
                </a:extLst>
              </p14:cNvPr>
              <p14:cNvContentPartPr/>
              <p14:nvPr/>
            </p14:nvContentPartPr>
            <p14:xfrm>
              <a:off x="2090729" y="2446521"/>
              <a:ext cx="148680" cy="345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4DD2A32-1B15-C03F-E5B6-0C92ACAF91B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037089" y="2338881"/>
                <a:ext cx="256320" cy="25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EEB68C93-EB34-BCED-3C87-B33838E4FE79}"/>
                  </a:ext>
                </a:extLst>
              </p14:cNvPr>
              <p14:cNvContentPartPr/>
              <p14:nvPr/>
            </p14:nvContentPartPr>
            <p14:xfrm>
              <a:off x="4642769" y="3436881"/>
              <a:ext cx="1523880" cy="586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EEB68C93-EB34-BCED-3C87-B33838E4FE7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588769" y="3329241"/>
                <a:ext cx="1631520" cy="27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E624416-4CD7-2DD4-B76A-667B93C2C5C1}"/>
                  </a:ext>
                </a:extLst>
              </p14:cNvPr>
              <p14:cNvContentPartPr/>
              <p14:nvPr/>
            </p14:nvContentPartPr>
            <p14:xfrm>
              <a:off x="6584969" y="3430761"/>
              <a:ext cx="190800" cy="424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E624416-4CD7-2DD4-B76A-667B93C2C5C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530969" y="3323121"/>
                <a:ext cx="298440" cy="25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0BC5403-432F-5CAF-BEC1-50180D5C799E}"/>
                  </a:ext>
                </a:extLst>
              </p14:cNvPr>
              <p14:cNvContentPartPr/>
              <p14:nvPr/>
            </p14:nvContentPartPr>
            <p14:xfrm>
              <a:off x="184169" y="1700241"/>
              <a:ext cx="1240560" cy="435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0BC5403-432F-5CAF-BEC1-50180D5C799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30169" y="1592241"/>
                <a:ext cx="134820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0A669CE-13E4-A217-62A6-B213F253096B}"/>
                  </a:ext>
                </a:extLst>
              </p14:cNvPr>
              <p14:cNvContentPartPr/>
              <p14:nvPr/>
            </p14:nvContentPartPr>
            <p14:xfrm>
              <a:off x="2083889" y="1729401"/>
              <a:ext cx="14580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0A669CE-13E4-A217-62A6-B213F253096B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029889" y="1621761"/>
                <a:ext cx="25344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737258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CA76D-4097-6A5E-0992-D30BF6E84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282" y="205033"/>
            <a:ext cx="7886700" cy="906009"/>
          </a:xfrm>
        </p:spPr>
        <p:txBody>
          <a:bodyPr>
            <a:noAutofit/>
          </a:bodyPr>
          <a:lstStyle/>
          <a:p>
            <a:pPr algn="ctr"/>
            <a:r>
              <a:rPr lang="en-US" sz="2100" dirty="0">
                <a:solidFill>
                  <a:schemeClr val="bg1"/>
                </a:solidFill>
              </a:rPr>
              <a:t>Peer-Reviewed Medical Journal Publications </a:t>
            </a:r>
            <a:br>
              <a:rPr lang="en-US" sz="2100" dirty="0">
                <a:solidFill>
                  <a:schemeClr val="bg1"/>
                </a:solidFill>
              </a:rPr>
            </a:br>
            <a:r>
              <a:rPr lang="en-US" sz="2100" dirty="0">
                <a:solidFill>
                  <a:schemeClr val="bg1"/>
                </a:solidFill>
              </a:rPr>
              <a:t>Documenting Severe Injury or Death after Vaccination: </a:t>
            </a:r>
            <a:br>
              <a:rPr lang="en-US" sz="2100" dirty="0">
                <a:solidFill>
                  <a:schemeClr val="bg1"/>
                </a:solidFill>
              </a:rPr>
            </a:br>
            <a:r>
              <a:rPr lang="en-US" sz="2100" dirty="0">
                <a:solidFill>
                  <a:schemeClr val="bg1"/>
                </a:solidFill>
              </a:rPr>
              <a:t>COVID-19 Vaccines (15 months) versus Other Vaccines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29F30A4-C984-DA58-C9C7-D16C98EAB2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0501317"/>
              </p:ext>
            </p:extLst>
          </p:nvPr>
        </p:nvGraphicFramePr>
        <p:xfrm>
          <a:off x="662797" y="1346736"/>
          <a:ext cx="7402397" cy="2271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4F2E8FDD-DE19-FB88-1C7A-0DD5F9F9D7F3}"/>
              </a:ext>
            </a:extLst>
          </p:cNvPr>
          <p:cNvGrpSpPr/>
          <p:nvPr/>
        </p:nvGrpSpPr>
        <p:grpSpPr>
          <a:xfrm>
            <a:off x="1232923" y="3618621"/>
            <a:ext cx="6367552" cy="738664"/>
            <a:chOff x="1550771" y="5135911"/>
            <a:chExt cx="8490068" cy="98488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A1F3B47-C40E-83DE-9F8A-6AEA8910F942}"/>
                </a:ext>
              </a:extLst>
            </p:cNvPr>
            <p:cNvSpPr txBox="1"/>
            <p:nvPr/>
          </p:nvSpPr>
          <p:spPr>
            <a:xfrm>
              <a:off x="1550771" y="5135911"/>
              <a:ext cx="1037037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1"/>
                  </a:solidFill>
                </a:rPr>
                <a:t>COVID-19</a:t>
              </a:r>
            </a:p>
            <a:p>
              <a:pPr algn="ctr"/>
              <a:r>
                <a:rPr lang="en-US" sz="1050" dirty="0">
                  <a:solidFill>
                    <a:schemeClr val="bg1"/>
                  </a:solidFill>
                </a:rPr>
                <a:t>Vaccines</a:t>
              </a:r>
            </a:p>
            <a:p>
              <a:pPr algn="ctr"/>
              <a:r>
                <a:rPr lang="en-US" sz="1050" dirty="0">
                  <a:solidFill>
                    <a:schemeClr val="bg1"/>
                  </a:solidFill>
                </a:rPr>
                <a:t>15 Months</a:t>
              </a:r>
            </a:p>
            <a:p>
              <a:pPr algn="ctr"/>
              <a:endParaRPr lang="en-US" sz="1050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EC3AC7E-1360-ECFC-E867-0279A669B80D}"/>
                </a:ext>
              </a:extLst>
            </p:cNvPr>
            <p:cNvSpPr txBox="1"/>
            <p:nvPr/>
          </p:nvSpPr>
          <p:spPr>
            <a:xfrm>
              <a:off x="2705855" y="5135911"/>
              <a:ext cx="1128943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1"/>
                  </a:solidFill>
                </a:rPr>
                <a:t>Influenza</a:t>
              </a:r>
            </a:p>
            <a:p>
              <a:pPr algn="ctr"/>
              <a:r>
                <a:rPr lang="en-US" sz="1050" dirty="0">
                  <a:solidFill>
                    <a:schemeClr val="bg1"/>
                  </a:solidFill>
                </a:rPr>
                <a:t>Vaccines</a:t>
              </a:r>
            </a:p>
            <a:p>
              <a:pPr algn="ctr"/>
              <a:r>
                <a:rPr lang="en-US" sz="1050" dirty="0">
                  <a:solidFill>
                    <a:schemeClr val="bg1"/>
                  </a:solidFill>
                </a:rPr>
                <a:t>784 Months</a:t>
              </a:r>
            </a:p>
            <a:p>
              <a:pPr algn="ctr"/>
              <a:endParaRPr lang="en-US" sz="1050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B4E8255-B73A-8C44-72AE-501670E52A73}"/>
                </a:ext>
              </a:extLst>
            </p:cNvPr>
            <p:cNvSpPr txBox="1"/>
            <p:nvPr/>
          </p:nvSpPr>
          <p:spPr>
            <a:xfrm>
              <a:off x="3964728" y="5135911"/>
              <a:ext cx="1128943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1"/>
                  </a:solidFill>
                </a:rPr>
                <a:t>MMR</a:t>
              </a:r>
            </a:p>
            <a:p>
              <a:pPr algn="ctr"/>
              <a:r>
                <a:rPr lang="en-US" sz="1050" dirty="0">
                  <a:solidFill>
                    <a:schemeClr val="bg1"/>
                  </a:solidFill>
                </a:rPr>
                <a:t>Vaccines</a:t>
              </a:r>
            </a:p>
            <a:p>
              <a:pPr algn="ctr"/>
              <a:r>
                <a:rPr lang="en-US" sz="1050" dirty="0">
                  <a:solidFill>
                    <a:schemeClr val="bg1"/>
                  </a:solidFill>
                </a:rPr>
                <a:t>616 Months</a:t>
              </a:r>
            </a:p>
            <a:p>
              <a:pPr algn="ctr"/>
              <a:endParaRPr lang="en-US" sz="105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EA47045-4139-6023-76F5-240CE974293C}"/>
                </a:ext>
              </a:extLst>
            </p:cNvPr>
            <p:cNvSpPr txBox="1"/>
            <p:nvPr/>
          </p:nvSpPr>
          <p:spPr>
            <a:xfrm>
              <a:off x="5161063" y="5135911"/>
              <a:ext cx="1128943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1"/>
                  </a:solidFill>
                </a:rPr>
                <a:t>Hepatitis B</a:t>
              </a:r>
            </a:p>
            <a:p>
              <a:pPr algn="ctr"/>
              <a:r>
                <a:rPr lang="en-US" sz="1050" dirty="0">
                  <a:solidFill>
                    <a:schemeClr val="bg1"/>
                  </a:solidFill>
                </a:rPr>
                <a:t>Vaccines</a:t>
              </a:r>
            </a:p>
            <a:p>
              <a:pPr algn="ctr"/>
              <a:r>
                <a:rPr lang="en-US" sz="1050" dirty="0">
                  <a:solidFill>
                    <a:schemeClr val="bg1"/>
                  </a:solidFill>
                </a:rPr>
                <a:t>484 Months</a:t>
              </a:r>
            </a:p>
            <a:p>
              <a:pPr algn="ctr"/>
              <a:endParaRPr lang="en-US" sz="1050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5BCFCF3-1852-9201-57AD-0C2E9E921184}"/>
                </a:ext>
              </a:extLst>
            </p:cNvPr>
            <p:cNvSpPr txBox="1"/>
            <p:nvPr/>
          </p:nvSpPr>
          <p:spPr>
            <a:xfrm>
              <a:off x="6305668" y="5135911"/>
              <a:ext cx="1128943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1"/>
                  </a:solidFill>
                </a:rPr>
                <a:t>TDAP</a:t>
              </a:r>
            </a:p>
            <a:p>
              <a:pPr algn="ctr"/>
              <a:r>
                <a:rPr lang="en-US" sz="1050" dirty="0">
                  <a:solidFill>
                    <a:schemeClr val="bg1"/>
                  </a:solidFill>
                </a:rPr>
                <a:t>Vaccines</a:t>
              </a:r>
            </a:p>
            <a:p>
              <a:pPr algn="ctr"/>
              <a:r>
                <a:rPr lang="en-US" sz="1050" dirty="0">
                  <a:solidFill>
                    <a:schemeClr val="bg1"/>
                  </a:solidFill>
                </a:rPr>
                <a:t>436 Months</a:t>
              </a:r>
            </a:p>
            <a:p>
              <a:pPr algn="ctr"/>
              <a:endParaRPr lang="en-US" sz="1050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40ED6FA-B6D2-9BEB-1B25-11D70EFB155D}"/>
                </a:ext>
              </a:extLst>
            </p:cNvPr>
            <p:cNvSpPr txBox="1"/>
            <p:nvPr/>
          </p:nvSpPr>
          <p:spPr>
            <a:xfrm>
              <a:off x="7495692" y="5135911"/>
              <a:ext cx="1128943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1"/>
                  </a:solidFill>
                </a:rPr>
                <a:t>Varicella</a:t>
              </a:r>
            </a:p>
            <a:p>
              <a:pPr algn="ctr"/>
              <a:r>
                <a:rPr lang="en-US" sz="1050" dirty="0">
                  <a:solidFill>
                    <a:schemeClr val="bg1"/>
                  </a:solidFill>
                </a:rPr>
                <a:t>Vaccines</a:t>
              </a:r>
            </a:p>
            <a:p>
              <a:pPr algn="ctr"/>
              <a:r>
                <a:rPr lang="en-US" sz="1050" dirty="0">
                  <a:solidFill>
                    <a:schemeClr val="bg1"/>
                  </a:solidFill>
                </a:rPr>
                <a:t>448 Months</a:t>
              </a:r>
            </a:p>
            <a:p>
              <a:pPr algn="ctr"/>
              <a:endParaRPr lang="en-US" sz="1050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6BA5DBB-8B6A-3C57-568A-11D161A6B70F}"/>
                </a:ext>
              </a:extLst>
            </p:cNvPr>
            <p:cNvSpPr txBox="1"/>
            <p:nvPr/>
          </p:nvSpPr>
          <p:spPr>
            <a:xfrm>
              <a:off x="8691751" y="5135911"/>
              <a:ext cx="1349088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1"/>
                  </a:solidFill>
                </a:rPr>
                <a:t>Meningococcal</a:t>
              </a:r>
            </a:p>
            <a:p>
              <a:pPr algn="ctr"/>
              <a:r>
                <a:rPr lang="en-US" sz="1050" dirty="0">
                  <a:solidFill>
                    <a:schemeClr val="bg1"/>
                  </a:solidFill>
                </a:rPr>
                <a:t>Vaccines</a:t>
              </a:r>
            </a:p>
            <a:p>
              <a:pPr algn="ctr"/>
              <a:r>
                <a:rPr lang="en-US" sz="1050" dirty="0">
                  <a:solidFill>
                    <a:schemeClr val="bg1"/>
                  </a:solidFill>
                </a:rPr>
                <a:t>556 Months</a:t>
              </a:r>
            </a:p>
            <a:p>
              <a:pPr algn="ctr"/>
              <a:endParaRPr lang="en-US" sz="1050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E6F4094-99B9-5911-7EC2-B14740565BAD}"/>
              </a:ext>
            </a:extLst>
          </p:cNvPr>
          <p:cNvSpPr txBox="1"/>
          <p:nvPr/>
        </p:nvSpPr>
        <p:spPr>
          <a:xfrm>
            <a:off x="834438" y="4387307"/>
            <a:ext cx="6447599" cy="477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lnSpc>
                <a:spcPct val="107000"/>
              </a:lnSpc>
            </a:pPr>
            <a:r>
              <a:rPr lang="en-US" sz="1200" kern="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Thorp KE, Thorp JA, Thorp EM. COVID-19 and the Unraveling of Experimental Medicine - Part III.</a:t>
            </a:r>
          </a:p>
          <a:p>
            <a:pPr fontAlgn="base">
              <a:lnSpc>
                <a:spcPct val="107000"/>
              </a:lnSpc>
            </a:pPr>
            <a:r>
              <a:rPr lang="en-US" sz="1200" kern="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G Med Sci. 2022; 3(1):118-158.   </a:t>
            </a:r>
            <a:r>
              <a:rPr lang="en-US" sz="1200" u="sng" kern="0" dirty="0">
                <a:solidFill>
                  <a:schemeClr val="bg1"/>
                </a:solidFill>
                <a:uFill>
                  <a:solidFill>
                    <a:srgbClr val="0563C1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https://www.doi.org/10.46766/thegms.pubheal.22042302</a:t>
            </a:r>
            <a:r>
              <a:rPr lang="en-US" sz="1200" kern="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en-US" sz="1200" kern="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6FD5FE-3E32-D90E-F93B-5DDAC7413C86}"/>
              </a:ext>
            </a:extLst>
          </p:cNvPr>
          <p:cNvSpPr txBox="1"/>
          <p:nvPr/>
        </p:nvSpPr>
        <p:spPr>
          <a:xfrm>
            <a:off x="5970536" y="3063274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81477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EE098932-A4A0-CB35-6093-E7EBF62378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7" t="5926" r="459" b="31851"/>
          <a:stretch/>
        </p:blipFill>
        <p:spPr>
          <a:xfrm>
            <a:off x="762000" y="141631"/>
            <a:ext cx="3421995" cy="4860237"/>
          </a:xfrm>
          <a:prstGeom prst="rect">
            <a:avLst/>
          </a:prstGeom>
        </p:spPr>
      </p:pic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FA14080D-B55A-8A4C-5A43-3CA90A8905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5" b="25926"/>
          <a:stretch/>
        </p:blipFill>
        <p:spPr>
          <a:xfrm>
            <a:off x="4711559" y="666750"/>
            <a:ext cx="3924699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051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69E5F668-5750-D27B-CD03-BB294D54A5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361950"/>
            <a:ext cx="8268376" cy="465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299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1">
            <a:extLst>
              <a:ext uri="{FF2B5EF4-FFF2-40B4-BE49-F238E27FC236}">
                <a16:creationId xmlns:a16="http://schemas.microsoft.com/office/drawing/2014/main" id="{B4173C8E-6A47-4ED9-2470-A60FA51F1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746" y="285750"/>
            <a:ext cx="8251242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0855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C5B612D-7AB9-5A05-5E36-8A020A8389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3015422"/>
              </p:ext>
            </p:extLst>
          </p:nvPr>
        </p:nvGraphicFramePr>
        <p:xfrm>
          <a:off x="0" y="782"/>
          <a:ext cx="9144000" cy="50817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6982">
                  <a:extLst>
                    <a:ext uri="{9D8B030D-6E8A-4147-A177-3AD203B41FA5}">
                      <a16:colId xmlns:a16="http://schemas.microsoft.com/office/drawing/2014/main" val="4208333235"/>
                    </a:ext>
                  </a:extLst>
                </a:gridCol>
                <a:gridCol w="5237018">
                  <a:extLst>
                    <a:ext uri="{9D8B030D-6E8A-4147-A177-3AD203B41FA5}">
                      <a16:colId xmlns:a16="http://schemas.microsoft.com/office/drawing/2014/main" val="436622962"/>
                    </a:ext>
                  </a:extLst>
                </a:gridCol>
              </a:tblGrid>
              <a:tr h="889972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James A Thorp MD</a:t>
                      </a:r>
                    </a:p>
                    <a:p>
                      <a:pPr algn="ctr"/>
                      <a:endParaRPr lang="en-US" sz="1400" dirty="0"/>
                    </a:p>
                    <a:p>
                      <a:pPr algn="ctr"/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6636617"/>
                  </a:ext>
                </a:extLst>
              </a:tr>
              <a:tr h="305928">
                <a:tc>
                  <a:txBody>
                    <a:bodyPr/>
                    <a:lstStyle/>
                    <a:p>
                      <a:r>
                        <a:rPr lang="en-US" sz="1050" dirty="0"/>
                        <a:t>Recommendations for Exp COVID-19 Gene jab in pregnancy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/>
                        <a:t>Category X, Contraindicated in Pregnancy, Black Box Warning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4916213"/>
                  </a:ext>
                </a:extLst>
              </a:tr>
              <a:tr h="500609">
                <a:tc>
                  <a:txBody>
                    <a:bodyPr/>
                    <a:lstStyle/>
                    <a:p>
                      <a:r>
                        <a:rPr lang="en-US" sz="1050" dirty="0"/>
                        <a:t>Specialty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/>
                        <a:t>Board Certified Ob/Gyn</a:t>
                      </a:r>
                    </a:p>
                    <a:p>
                      <a:pPr algn="l"/>
                      <a:r>
                        <a:rPr lang="en-US" sz="1050" dirty="0"/>
                        <a:t>Board Certified Maternal Fetal Medicine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4751198"/>
                  </a:ext>
                </a:extLst>
              </a:tr>
              <a:tr h="349790">
                <a:tc>
                  <a:txBody>
                    <a:bodyPr/>
                    <a:lstStyle/>
                    <a:p>
                      <a:r>
                        <a:rPr lang="en-US" sz="1050" dirty="0"/>
                        <a:t>Cui Bono?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/>
                        <a:t>Severely punished, censored and threatened by medical boards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1288364"/>
                  </a:ext>
                </a:extLst>
              </a:tr>
              <a:tr h="446651">
                <a:tc>
                  <a:txBody>
                    <a:bodyPr/>
                    <a:lstStyle/>
                    <a:p>
                      <a:r>
                        <a:rPr lang="en-US" sz="1050" dirty="0"/>
                        <a:t>Clinical OB Experience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/>
                        <a:t>44 years, 26,000 plus high-risk OB patients in last 4 years alone not including pro bono patients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0304592"/>
                  </a:ext>
                </a:extLst>
              </a:tr>
              <a:tr h="297767">
                <a:tc>
                  <a:txBody>
                    <a:bodyPr/>
                    <a:lstStyle/>
                    <a:p>
                      <a:r>
                        <a:rPr lang="en-US" sz="1050" dirty="0"/>
                        <a:t>Funding 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/>
                        <a:t>Personal time donated; Personal assets donated.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5627142"/>
                  </a:ext>
                </a:extLst>
              </a:tr>
              <a:tr h="305928">
                <a:tc>
                  <a:txBody>
                    <a:bodyPr/>
                    <a:lstStyle/>
                    <a:p>
                      <a:r>
                        <a:rPr lang="en-US" sz="1050" dirty="0"/>
                        <a:t>Employer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/>
                        <a:t>Large Catholic Healthcare System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5518326"/>
                  </a:ext>
                </a:extLst>
              </a:tr>
              <a:tr h="575368">
                <a:tc>
                  <a:txBody>
                    <a:bodyPr/>
                    <a:lstStyle/>
                    <a:p>
                      <a:r>
                        <a:rPr lang="en-US" sz="1050" dirty="0"/>
                        <a:t>Conflicts of Interest (COI)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/>
                        <a:t>ZERO. NONE. NADA. Harsh consequences for taking a stand against the state narrative and for pointing out massive death &amp; injury in pregnancy from vax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4373561"/>
                  </a:ext>
                </a:extLst>
              </a:tr>
              <a:tr h="321235">
                <a:tc>
                  <a:txBody>
                    <a:bodyPr/>
                    <a:lstStyle/>
                    <a:p>
                      <a:r>
                        <a:rPr lang="en-US" sz="1050" dirty="0"/>
                        <a:t>Benefits from Vaccine profits / patent royalties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/>
                        <a:t>ZERO. NONE. NADA.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5781339"/>
                  </a:ext>
                </a:extLst>
              </a:tr>
              <a:tr h="305928">
                <a:tc>
                  <a:txBody>
                    <a:bodyPr/>
                    <a:lstStyle/>
                    <a:p>
                      <a:r>
                        <a:rPr lang="en-US" sz="1050" dirty="0"/>
                        <a:t>Royalties from books / publications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/>
                        <a:t>NONE; 100% Donated; 10+ X book royalties per year donated to charities over career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8878805"/>
                  </a:ext>
                </a:extLst>
              </a:tr>
              <a:tr h="476655">
                <a:tc>
                  <a:txBody>
                    <a:bodyPr/>
                    <a:lstStyle/>
                    <a:p>
                      <a:r>
                        <a:rPr lang="en-US" sz="1050" dirty="0"/>
                        <a:t>Major Pertinent Publication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/>
                        <a:t>Journal of American Physicians &amp; Surgeons extensively peer-reviewed. No journal COI. Journal independent of Pharma industrial complex. Article written by authors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4004144"/>
                  </a:ext>
                </a:extLst>
              </a:tr>
              <a:tr h="305928">
                <a:tc>
                  <a:txBody>
                    <a:bodyPr/>
                    <a:lstStyle/>
                    <a:p>
                      <a:r>
                        <a:rPr lang="en-US" sz="1050" dirty="0"/>
                        <a:t>Availability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/>
                        <a:t>Answers to all. Willing to debate anyone in the world over the last two years.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1239903"/>
                  </a:ext>
                </a:extLst>
              </a:tr>
            </a:tbl>
          </a:graphicData>
        </a:graphic>
      </p:graphicFrame>
      <p:pic>
        <p:nvPicPr>
          <p:cNvPr id="8" name="Picture 7" descr="A picture containing text, wall, person, smiling&#10;&#10;Description automatically generated">
            <a:extLst>
              <a:ext uri="{FF2B5EF4-FFF2-40B4-BE49-F238E27FC236}">
                <a16:creationId xmlns:a16="http://schemas.microsoft.com/office/drawing/2014/main" id="{80B3044B-5F7F-2D15-82C7-3470E80DA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210" y="60960"/>
            <a:ext cx="697231" cy="69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270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C5B612D-7AB9-5A05-5E36-8A020A8389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1667301"/>
              </p:ext>
            </p:extLst>
          </p:nvPr>
        </p:nvGraphicFramePr>
        <p:xfrm>
          <a:off x="0" y="45719"/>
          <a:ext cx="9144000" cy="50977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1351">
                  <a:extLst>
                    <a:ext uri="{9D8B030D-6E8A-4147-A177-3AD203B41FA5}">
                      <a16:colId xmlns:a16="http://schemas.microsoft.com/office/drawing/2014/main" val="4208333235"/>
                    </a:ext>
                  </a:extLst>
                </a:gridCol>
                <a:gridCol w="6672649">
                  <a:extLst>
                    <a:ext uri="{9D8B030D-6E8A-4147-A177-3AD203B41FA5}">
                      <a16:colId xmlns:a16="http://schemas.microsoft.com/office/drawing/2014/main" val="1191518926"/>
                    </a:ext>
                  </a:extLst>
                </a:gridCol>
              </a:tblGrid>
              <a:tr h="479997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Tommy T Shimabukuro MD, MPH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6636617"/>
                  </a:ext>
                </a:extLst>
              </a:tr>
              <a:tr h="679519">
                <a:tc>
                  <a:txBody>
                    <a:bodyPr/>
                    <a:lstStyle/>
                    <a:p>
                      <a:r>
                        <a:rPr lang="en-US" sz="1050" dirty="0"/>
                        <a:t>Recommendations for Exp COVID-19 Gene jab in pregnancy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/>
                        <a:t>Pushed in pregnancy as safe, effective &amp; necessary. He refuses to address </a:t>
                      </a:r>
                      <a:r>
                        <a:rPr lang="en-US" sz="1050" dirty="0">
                          <a:hlinkClick r:id="rId2"/>
                        </a:rPr>
                        <a:t>Pfizer 5.3.6</a:t>
                      </a:r>
                      <a:r>
                        <a:rPr lang="en-US" sz="1050" dirty="0"/>
                        <a:t> documenting 100+ deaths per week (page 7) the most lethal drug ever rolled out. Dec 1 – Feb 28 2021 - 1223 dead after the jab and horrible OB outcomes (page 12) which he knew 2-28-2021.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4916213"/>
                  </a:ext>
                </a:extLst>
              </a:tr>
              <a:tr h="257559">
                <a:tc>
                  <a:txBody>
                    <a:bodyPr/>
                    <a:lstStyle/>
                    <a:p>
                      <a:r>
                        <a:rPr lang="en-US" sz="1050" dirty="0"/>
                        <a:t>Specialty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/>
                        <a:t>Family Practice Physician. Board Certified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4751198"/>
                  </a:ext>
                </a:extLst>
              </a:tr>
              <a:tr h="421460">
                <a:tc>
                  <a:txBody>
                    <a:bodyPr/>
                    <a:lstStyle/>
                    <a:p>
                      <a:r>
                        <a:rPr lang="en-US" sz="1050" dirty="0"/>
                        <a:t>Cui Bono?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/>
                        <a:t>Rewarded with job security for pushing FED narrative. Bonus for being a good vaccine pusher? Other PERCS for pushing the dangerous drug?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1288364"/>
                  </a:ext>
                </a:extLst>
              </a:tr>
              <a:tr h="421460">
                <a:tc>
                  <a:txBody>
                    <a:bodyPr/>
                    <a:lstStyle/>
                    <a:p>
                      <a:r>
                        <a:rPr lang="en-US" sz="1050" dirty="0"/>
                        <a:t>Clinical OB Experience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/>
                        <a:t>Has he EVER seen a pregnant patient? When was the last? How many patients has he seen in the last 3-4 years? Any at all?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0304592"/>
                  </a:ext>
                </a:extLst>
              </a:tr>
              <a:tr h="392901">
                <a:tc>
                  <a:txBody>
                    <a:bodyPr/>
                    <a:lstStyle/>
                    <a:p>
                      <a:r>
                        <a:rPr lang="en-US" sz="1050" dirty="0"/>
                        <a:t>Funding 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/>
                        <a:t>Massive lucrative government grants, support.  Supported by Pharma/CDC/FDA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5627142"/>
                  </a:ext>
                </a:extLst>
              </a:tr>
              <a:tr h="267345">
                <a:tc>
                  <a:txBody>
                    <a:bodyPr/>
                    <a:lstStyle/>
                    <a:p>
                      <a:r>
                        <a:rPr lang="en-US" sz="1050" dirty="0"/>
                        <a:t>Employer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/>
                        <a:t>Federal Government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5518326"/>
                  </a:ext>
                </a:extLst>
              </a:tr>
              <a:tr h="484399">
                <a:tc>
                  <a:txBody>
                    <a:bodyPr/>
                    <a:lstStyle/>
                    <a:p>
                      <a:r>
                        <a:rPr lang="en-US" sz="1050" dirty="0"/>
                        <a:t>Conflicts of Interest (COI)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/>
                        <a:t>Massive COI – deeply entrenched in pushing vaccines, Fed Employee, “CDC post-authorization/post-licensure safety monitoring of COVID-19 vaccines”, Vaccine Safety Team of FDA/CDC. Captured by military medical industrial complex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4373561"/>
                  </a:ext>
                </a:extLst>
              </a:tr>
              <a:tr h="421460">
                <a:tc>
                  <a:txBody>
                    <a:bodyPr/>
                    <a:lstStyle/>
                    <a:p>
                      <a:r>
                        <a:rPr lang="en-US" sz="1050" dirty="0"/>
                        <a:t>Benefits from Vaccine profits / patent royalties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/>
                        <a:t>CDC/FDA thrive off massive Pharma vaccine dollars &amp; vaccine patent royalties owned by CDC/FDA. Personal holdings of vaccine stocks? </a:t>
                      </a:r>
                      <a:r>
                        <a:rPr lang="en-US" sz="1050"/>
                        <a:t>Other benefits?</a:t>
                      </a:r>
                      <a:endParaRPr 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5781339"/>
                  </a:ext>
                </a:extLst>
              </a:tr>
              <a:tr h="264863">
                <a:tc>
                  <a:txBody>
                    <a:bodyPr/>
                    <a:lstStyle/>
                    <a:p>
                      <a:r>
                        <a:rPr lang="en-US" sz="1050" dirty="0"/>
                        <a:t>Royalties from books / publications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/>
                        <a:t>Unknown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8878805"/>
                  </a:ext>
                </a:extLst>
              </a:tr>
              <a:tr h="585360">
                <a:tc>
                  <a:txBody>
                    <a:bodyPr/>
                    <a:lstStyle/>
                    <a:p>
                      <a:r>
                        <a:rPr lang="en-US" sz="1050" dirty="0"/>
                        <a:t>Major Pertinent Publication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/>
                        <a:t>NEJM controlled by Pharma, Editor in Chief Eric Rubin pushes the C19 gene jab in children at CDC/FDA hearing admitting no safety data but roll it out and see what happens. Journal dependent upon Pharma industrial complex. Suspect article was Ghostwritten by Pharma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4004144"/>
                  </a:ext>
                </a:extLst>
              </a:tr>
              <a:tr h="421460">
                <a:tc>
                  <a:txBody>
                    <a:bodyPr/>
                    <a:lstStyle/>
                    <a:p>
                      <a:r>
                        <a:rPr lang="en-US" sz="1050" dirty="0"/>
                        <a:t>Availability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/>
                        <a:t>Unavailable. No responses. No availability to discuss conflicts of interest or conflicts of safety data. Refuses to disclose all VSAFE data. Refuses to debate.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1239903"/>
                  </a:ext>
                </a:extLst>
              </a:tr>
            </a:tbl>
          </a:graphicData>
        </a:graphic>
      </p:graphicFrame>
      <p:pic>
        <p:nvPicPr>
          <p:cNvPr id="2" name="Picture 1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1A05B266-3E54-45C5-566E-6F9044B0A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45718"/>
            <a:ext cx="381000" cy="43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420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C20E380-92AE-5D51-D83A-5D6FBD9BC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779" y="137084"/>
            <a:ext cx="8229600" cy="104047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600" b="1" dirty="0">
                <a:solidFill>
                  <a:srgbClr val="FFFF00"/>
                </a:solidFill>
                <a:ea typeface="Times New Roman" panose="02020603050405020304" pitchFamily="18" charset="0"/>
              </a:rPr>
              <a:t>Timeline for “Fait Accompli” Rollout of Jab in Pregnancy</a:t>
            </a:r>
            <a:br>
              <a:rPr lang="en-US" sz="2600" b="1" dirty="0">
                <a:solidFill>
                  <a:srgbClr val="FFFF00"/>
                </a:solidFill>
                <a:ea typeface="Times New Roman" panose="02020603050405020304" pitchFamily="18" charset="0"/>
              </a:rPr>
            </a:br>
            <a:r>
              <a:rPr lang="en-US" sz="2600" b="1" dirty="0">
                <a:solidFill>
                  <a:srgbClr val="FFFF00"/>
                </a:solidFill>
                <a:ea typeface="Times New Roman" panose="02020603050405020304" pitchFamily="18" charset="0"/>
              </a:rPr>
              <a:t>There Was Never Any Safety Data – But Only Danger Data</a:t>
            </a:r>
            <a:endParaRPr lang="en-US" sz="2600" dirty="0">
              <a:solidFill>
                <a:srgbClr val="FFFF00"/>
              </a:solidFill>
            </a:endParaRPr>
          </a:p>
        </p:txBody>
      </p:sp>
      <p:sp>
        <p:nvSpPr>
          <p:cNvPr id="94" name="AutoShape 2">
            <a:extLst>
              <a:ext uri="{FF2B5EF4-FFF2-40B4-BE49-F238E27FC236}">
                <a16:creationId xmlns:a16="http://schemas.microsoft.com/office/drawing/2014/main" id="{AFBAB505-D87E-9841-6E90-B7B8FBD63E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B5AA6E-4545-6B9C-FF17-EA06A189FDDA}"/>
              </a:ext>
            </a:extLst>
          </p:cNvPr>
          <p:cNvSpPr txBox="1"/>
          <p:nvPr/>
        </p:nvSpPr>
        <p:spPr>
          <a:xfrm>
            <a:off x="2947785" y="4637451"/>
            <a:ext cx="387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James A Thorp MD, Maggie M Thorp JD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ECC047E-923B-2C1D-F87F-2F490172374A}"/>
              </a:ext>
            </a:extLst>
          </p:cNvPr>
          <p:cNvCxnSpPr>
            <a:cxnSpLocks/>
          </p:cNvCxnSpPr>
          <p:nvPr/>
        </p:nvCxnSpPr>
        <p:spPr>
          <a:xfrm flipV="1">
            <a:off x="0" y="3608867"/>
            <a:ext cx="9144000" cy="2259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D60CE23A-EA88-2B75-68C3-470E1AF449BB}"/>
              </a:ext>
            </a:extLst>
          </p:cNvPr>
          <p:cNvSpPr/>
          <p:nvPr/>
        </p:nvSpPr>
        <p:spPr>
          <a:xfrm>
            <a:off x="230372" y="3936260"/>
            <a:ext cx="533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Dec 1</a:t>
            </a:r>
          </a:p>
          <a:p>
            <a:pPr algn="ctr"/>
            <a:r>
              <a:rPr lang="en-US" sz="1200" dirty="0"/>
              <a:t>2020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841D75-27BB-7CE3-3E39-8791FB2B721A}"/>
              </a:ext>
            </a:extLst>
          </p:cNvPr>
          <p:cNvSpPr/>
          <p:nvPr/>
        </p:nvSpPr>
        <p:spPr>
          <a:xfrm>
            <a:off x="230372" y="2793260"/>
            <a:ext cx="533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Begin Pfizer 5.3.6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916B8A2-DD1E-98EC-1FA9-8961259BFEBD}"/>
              </a:ext>
            </a:extLst>
          </p:cNvPr>
          <p:cNvCxnSpPr>
            <a:cxnSpLocks/>
            <a:stCxn id="8" idx="0"/>
            <a:endCxn id="10" idx="2"/>
          </p:cNvCxnSpPr>
          <p:nvPr/>
        </p:nvCxnSpPr>
        <p:spPr>
          <a:xfrm flipV="1">
            <a:off x="497072" y="3402860"/>
            <a:ext cx="0" cy="53340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31F7FF8F-A023-52EA-9D63-2D8B66ACBE34}"/>
              </a:ext>
            </a:extLst>
          </p:cNvPr>
          <p:cNvSpPr/>
          <p:nvPr/>
        </p:nvSpPr>
        <p:spPr>
          <a:xfrm>
            <a:off x="1438935" y="3936260"/>
            <a:ext cx="602953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Feb 28</a:t>
            </a:r>
          </a:p>
          <a:p>
            <a:pPr algn="ctr"/>
            <a:r>
              <a:rPr lang="en-US" sz="1200" dirty="0"/>
              <a:t>2021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A64E070-3CC5-0103-A8D6-C994D0BF06AA}"/>
              </a:ext>
            </a:extLst>
          </p:cNvPr>
          <p:cNvSpPr/>
          <p:nvPr/>
        </p:nvSpPr>
        <p:spPr>
          <a:xfrm>
            <a:off x="1282994" y="2869460"/>
            <a:ext cx="1225846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End Pfizer 5.3.6</a:t>
            </a:r>
          </a:p>
          <a:p>
            <a:pPr algn="ctr"/>
            <a:r>
              <a:rPr lang="en-US" sz="1200" dirty="0"/>
              <a:t>90 day roll out 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D9E4E11-C340-67EF-8177-0AC9E324990A}"/>
              </a:ext>
            </a:extLst>
          </p:cNvPr>
          <p:cNvCxnSpPr>
            <a:cxnSpLocks/>
          </p:cNvCxnSpPr>
          <p:nvPr/>
        </p:nvCxnSpPr>
        <p:spPr>
          <a:xfrm flipV="1">
            <a:off x="1733995" y="3402860"/>
            <a:ext cx="0" cy="49485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16DDF42-E9F5-59ED-BDD7-62A95154340D}"/>
              </a:ext>
            </a:extLst>
          </p:cNvPr>
          <p:cNvGrpSpPr/>
          <p:nvPr/>
        </p:nvGrpSpPr>
        <p:grpSpPr>
          <a:xfrm>
            <a:off x="2360423" y="2130054"/>
            <a:ext cx="1447801" cy="2187206"/>
            <a:chOff x="2147770" y="1527544"/>
            <a:chExt cx="1447801" cy="218720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6CCB0BF-88D2-7C54-5ED2-A19D61F28936}"/>
                </a:ext>
              </a:extLst>
            </p:cNvPr>
            <p:cNvSpPr/>
            <p:nvPr/>
          </p:nvSpPr>
          <p:spPr>
            <a:xfrm>
              <a:off x="2577949" y="3333750"/>
              <a:ext cx="602955" cy="381000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March</a:t>
              </a:r>
            </a:p>
            <a:p>
              <a:pPr algn="ctr"/>
              <a:r>
                <a:rPr lang="en-US" sz="1200" dirty="0"/>
                <a:t>2021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408F238-6EC0-D773-A75C-78CFB9530064}"/>
                </a:ext>
              </a:extLst>
            </p:cNvPr>
            <p:cNvSpPr/>
            <p:nvPr/>
          </p:nvSpPr>
          <p:spPr>
            <a:xfrm>
              <a:off x="2147770" y="1527544"/>
              <a:ext cx="1447801" cy="587006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HHS CDC $13 Billion funneled thru CCC to ACOG et al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7E22C9F-63DF-A040-435E-FF08A36F38C1}"/>
                </a:ext>
              </a:extLst>
            </p:cNvPr>
            <p:cNvCxnSpPr>
              <a:cxnSpLocks/>
              <a:stCxn id="19" idx="0"/>
              <a:endCxn id="20" idx="2"/>
            </p:cNvCxnSpPr>
            <p:nvPr/>
          </p:nvCxnSpPr>
          <p:spPr>
            <a:xfrm flipH="1" flipV="1">
              <a:off x="2871671" y="2114550"/>
              <a:ext cx="7756" cy="1219200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106936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0127CA82-DC69-D06C-A3D0-02AE1025B2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7" b="13529"/>
          <a:stretch/>
        </p:blipFill>
        <p:spPr>
          <a:xfrm>
            <a:off x="388722" y="107968"/>
            <a:ext cx="2769768" cy="4862291"/>
          </a:xfr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A677BC6-0001-1E39-3C4E-520D6D5D8127}"/>
              </a:ext>
            </a:extLst>
          </p:cNvPr>
          <p:cNvGrpSpPr/>
          <p:nvPr/>
        </p:nvGrpSpPr>
        <p:grpSpPr>
          <a:xfrm>
            <a:off x="3505200" y="107968"/>
            <a:ext cx="5460959" cy="4927563"/>
            <a:chOff x="3505200" y="107968"/>
            <a:chExt cx="5460959" cy="4927563"/>
          </a:xfrm>
        </p:grpSpPr>
        <p:pic>
          <p:nvPicPr>
            <p:cNvPr id="7" name="Picture 6" descr="Table&#10;&#10;Description automatically generated">
              <a:extLst>
                <a:ext uri="{FF2B5EF4-FFF2-40B4-BE49-F238E27FC236}">
                  <a16:creationId xmlns:a16="http://schemas.microsoft.com/office/drawing/2014/main" id="{CC90A038-C12F-73CC-221E-E6F3C5297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200" y="107968"/>
              <a:ext cx="5460959" cy="4927563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8C03BF0B-7A54-75DE-71A8-DAEB0A2D7B76}"/>
                    </a:ext>
                  </a:extLst>
                </p14:cNvPr>
                <p14:cNvContentPartPr/>
                <p14:nvPr/>
              </p14:nvContentPartPr>
              <p14:xfrm>
                <a:off x="7677903" y="3336320"/>
                <a:ext cx="285480" cy="889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8C03BF0B-7A54-75DE-71A8-DAEB0A2D7B76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623903" y="3228680"/>
                  <a:ext cx="393120" cy="30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816B3D09-9477-49DE-33BF-DC5C910AF807}"/>
                    </a:ext>
                  </a:extLst>
                </p14:cNvPr>
                <p14:cNvContentPartPr/>
                <p14:nvPr/>
              </p14:nvContentPartPr>
              <p14:xfrm>
                <a:off x="5094903" y="3337760"/>
                <a:ext cx="297360" cy="223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816B3D09-9477-49DE-33BF-DC5C910AF80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041263" y="3230120"/>
                  <a:ext cx="405000" cy="2379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0752464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C20E380-92AE-5D51-D83A-5D6FBD9BC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779" y="137084"/>
            <a:ext cx="8229600" cy="104047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600" b="1" dirty="0">
                <a:solidFill>
                  <a:srgbClr val="FFFF00"/>
                </a:solidFill>
                <a:ea typeface="Times New Roman" panose="02020603050405020304" pitchFamily="18" charset="0"/>
              </a:rPr>
              <a:t>Timeline for “Fait Accompli” Rollout of Jab in Pregnancy</a:t>
            </a:r>
            <a:br>
              <a:rPr lang="en-US" sz="2600" b="1" dirty="0">
                <a:solidFill>
                  <a:srgbClr val="FFFF00"/>
                </a:solidFill>
                <a:ea typeface="Times New Roman" panose="02020603050405020304" pitchFamily="18" charset="0"/>
              </a:rPr>
            </a:br>
            <a:r>
              <a:rPr lang="en-US" sz="2600" b="1" dirty="0">
                <a:solidFill>
                  <a:srgbClr val="FFFF00"/>
                </a:solidFill>
                <a:ea typeface="Times New Roman" panose="02020603050405020304" pitchFamily="18" charset="0"/>
              </a:rPr>
              <a:t>There Was Never Any Safety Data – But Only Danger Data</a:t>
            </a:r>
            <a:endParaRPr lang="en-US" sz="2600" dirty="0">
              <a:solidFill>
                <a:srgbClr val="FFFF00"/>
              </a:solidFill>
            </a:endParaRPr>
          </a:p>
        </p:txBody>
      </p:sp>
      <p:sp>
        <p:nvSpPr>
          <p:cNvPr id="94" name="AutoShape 2">
            <a:extLst>
              <a:ext uri="{FF2B5EF4-FFF2-40B4-BE49-F238E27FC236}">
                <a16:creationId xmlns:a16="http://schemas.microsoft.com/office/drawing/2014/main" id="{AFBAB505-D87E-9841-6E90-B7B8FBD63E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B5AA6E-4545-6B9C-FF17-EA06A189FDDA}"/>
              </a:ext>
            </a:extLst>
          </p:cNvPr>
          <p:cNvSpPr txBox="1"/>
          <p:nvPr/>
        </p:nvSpPr>
        <p:spPr>
          <a:xfrm>
            <a:off x="2947785" y="4637451"/>
            <a:ext cx="387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James A Thorp MD, Maggie M Thorp JD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ECC047E-923B-2C1D-F87F-2F490172374A}"/>
              </a:ext>
            </a:extLst>
          </p:cNvPr>
          <p:cNvCxnSpPr>
            <a:cxnSpLocks/>
          </p:cNvCxnSpPr>
          <p:nvPr/>
        </p:nvCxnSpPr>
        <p:spPr>
          <a:xfrm flipV="1">
            <a:off x="0" y="3608867"/>
            <a:ext cx="9144000" cy="2259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B4140C49-DEDC-0CD9-4145-A310554A41C6}"/>
              </a:ext>
            </a:extLst>
          </p:cNvPr>
          <p:cNvGrpSpPr/>
          <p:nvPr/>
        </p:nvGrpSpPr>
        <p:grpSpPr>
          <a:xfrm>
            <a:off x="230372" y="2793260"/>
            <a:ext cx="533400" cy="1524000"/>
            <a:chOff x="230372" y="2190750"/>
            <a:chExt cx="533400" cy="1524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60CE23A-EA88-2B75-68C3-470E1AF449BB}"/>
                </a:ext>
              </a:extLst>
            </p:cNvPr>
            <p:cNvSpPr/>
            <p:nvPr/>
          </p:nvSpPr>
          <p:spPr>
            <a:xfrm>
              <a:off x="230372" y="3333750"/>
              <a:ext cx="533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Dec 1</a:t>
              </a:r>
            </a:p>
            <a:p>
              <a:pPr algn="ctr"/>
              <a:r>
                <a:rPr lang="en-US" sz="1200" dirty="0"/>
                <a:t>2020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2841D75-27BB-7CE3-3E39-8791FB2B721A}"/>
                </a:ext>
              </a:extLst>
            </p:cNvPr>
            <p:cNvSpPr/>
            <p:nvPr/>
          </p:nvSpPr>
          <p:spPr>
            <a:xfrm>
              <a:off x="230372" y="2190750"/>
              <a:ext cx="533400" cy="609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Begin Pfizer 5.3.6 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916B8A2-DD1E-98EC-1FA9-8961259BFEBD}"/>
                </a:ext>
              </a:extLst>
            </p:cNvPr>
            <p:cNvCxnSpPr>
              <a:cxnSpLocks/>
              <a:stCxn id="8" idx="0"/>
              <a:endCxn id="10" idx="2"/>
            </p:cNvCxnSpPr>
            <p:nvPr/>
          </p:nvCxnSpPr>
          <p:spPr>
            <a:xfrm flipV="1">
              <a:off x="497072" y="2800350"/>
              <a:ext cx="0" cy="53340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9B15AAB-AA02-6098-4090-ECE9FB06C07F}"/>
              </a:ext>
            </a:extLst>
          </p:cNvPr>
          <p:cNvGrpSpPr/>
          <p:nvPr/>
        </p:nvGrpSpPr>
        <p:grpSpPr>
          <a:xfrm>
            <a:off x="1282994" y="2869460"/>
            <a:ext cx="1225846" cy="1447800"/>
            <a:chOff x="1247550" y="2266950"/>
            <a:chExt cx="1225846" cy="14478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1F7FF8F-A023-52EA-9D63-2D8B66ACBE34}"/>
                </a:ext>
              </a:extLst>
            </p:cNvPr>
            <p:cNvSpPr/>
            <p:nvPr/>
          </p:nvSpPr>
          <p:spPr>
            <a:xfrm>
              <a:off x="1403491" y="3333750"/>
              <a:ext cx="602953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Feb 28</a:t>
              </a:r>
            </a:p>
            <a:p>
              <a:pPr algn="ctr"/>
              <a:r>
                <a:rPr lang="en-US" sz="1200" dirty="0"/>
                <a:t>2021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A64E070-3CC5-0103-A8D6-C994D0BF06AA}"/>
                </a:ext>
              </a:extLst>
            </p:cNvPr>
            <p:cNvSpPr/>
            <p:nvPr/>
          </p:nvSpPr>
          <p:spPr>
            <a:xfrm>
              <a:off x="1247550" y="2266950"/>
              <a:ext cx="1225846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End Pfizer 5.3.6</a:t>
              </a:r>
            </a:p>
            <a:p>
              <a:pPr algn="ctr"/>
              <a:r>
                <a:rPr lang="en-US" sz="1200" dirty="0"/>
                <a:t>90 day roll out 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D9E4E11-C340-67EF-8177-0AC9E32499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98551" y="2800350"/>
              <a:ext cx="0" cy="494857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3F4E883B-73D5-DEF7-1BE3-CBEE99B110C3}"/>
              </a:ext>
            </a:extLst>
          </p:cNvPr>
          <p:cNvGrpSpPr/>
          <p:nvPr/>
        </p:nvGrpSpPr>
        <p:grpSpPr>
          <a:xfrm>
            <a:off x="5054763" y="2869460"/>
            <a:ext cx="1225846" cy="1447800"/>
            <a:chOff x="4395557" y="2869460"/>
            <a:chExt cx="1225846" cy="14478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91731533-7F37-C65E-9421-C4517D005143}"/>
                </a:ext>
              </a:extLst>
            </p:cNvPr>
            <p:cNvSpPr/>
            <p:nvPr/>
          </p:nvSpPr>
          <p:spPr>
            <a:xfrm>
              <a:off x="4742881" y="3936260"/>
              <a:ext cx="671285" cy="381000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July 6</a:t>
              </a:r>
            </a:p>
            <a:p>
              <a:pPr algn="ctr"/>
              <a:r>
                <a:rPr lang="en-US" sz="1200" dirty="0"/>
                <a:t>2021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E9B6D74-0267-0A1B-B691-D30E72990F9B}"/>
                </a:ext>
              </a:extLst>
            </p:cNvPr>
            <p:cNvSpPr/>
            <p:nvPr/>
          </p:nvSpPr>
          <p:spPr>
            <a:xfrm>
              <a:off x="4395557" y="2869460"/>
              <a:ext cx="1225846" cy="533400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ACOG ABOG &amp; SMFM Push Jab in Pregnancy 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38E04509-67B6-5B0F-2596-B865106DAE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91077" y="3402860"/>
              <a:ext cx="3364" cy="533400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16DDF42-E9F5-59ED-BDD7-62A95154340D}"/>
              </a:ext>
            </a:extLst>
          </p:cNvPr>
          <p:cNvGrpSpPr/>
          <p:nvPr/>
        </p:nvGrpSpPr>
        <p:grpSpPr>
          <a:xfrm>
            <a:off x="2360423" y="2130054"/>
            <a:ext cx="1447801" cy="2187206"/>
            <a:chOff x="2147770" y="1527544"/>
            <a:chExt cx="1447801" cy="218720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6CCB0BF-88D2-7C54-5ED2-A19D61F28936}"/>
                </a:ext>
              </a:extLst>
            </p:cNvPr>
            <p:cNvSpPr/>
            <p:nvPr/>
          </p:nvSpPr>
          <p:spPr>
            <a:xfrm>
              <a:off x="2577949" y="3333750"/>
              <a:ext cx="602955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March</a:t>
              </a:r>
            </a:p>
            <a:p>
              <a:pPr algn="ctr"/>
              <a:r>
                <a:rPr lang="en-US" sz="1200" dirty="0"/>
                <a:t>2021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408F238-6EC0-D773-A75C-78CFB9530064}"/>
                </a:ext>
              </a:extLst>
            </p:cNvPr>
            <p:cNvSpPr/>
            <p:nvPr/>
          </p:nvSpPr>
          <p:spPr>
            <a:xfrm>
              <a:off x="2147770" y="1527544"/>
              <a:ext cx="1447801" cy="5870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HHS CDC $13 Billion funneled thru CCC to ACOG et al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7E22C9F-63DF-A040-435E-FF08A36F38C1}"/>
                </a:ext>
              </a:extLst>
            </p:cNvPr>
            <p:cNvCxnSpPr>
              <a:cxnSpLocks/>
              <a:stCxn id="19" idx="0"/>
              <a:endCxn id="20" idx="2"/>
            </p:cNvCxnSpPr>
            <p:nvPr/>
          </p:nvCxnSpPr>
          <p:spPr>
            <a:xfrm flipH="1" flipV="1">
              <a:off x="2871671" y="2114550"/>
              <a:ext cx="7756" cy="121920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147E479-F6CC-DA9C-668D-561F721F4096}"/>
              </a:ext>
            </a:extLst>
          </p:cNvPr>
          <p:cNvGrpSpPr/>
          <p:nvPr/>
        </p:nvGrpSpPr>
        <p:grpSpPr>
          <a:xfrm>
            <a:off x="4087217" y="1878860"/>
            <a:ext cx="1718574" cy="2438400"/>
            <a:chOff x="3548511" y="1276350"/>
            <a:chExt cx="1718574" cy="2438400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10394A8-01A8-B8D1-297B-E0BBB916BED1}"/>
                </a:ext>
              </a:extLst>
            </p:cNvPr>
            <p:cNvSpPr/>
            <p:nvPr/>
          </p:nvSpPr>
          <p:spPr>
            <a:xfrm>
              <a:off x="3548511" y="3347926"/>
              <a:ext cx="671285" cy="3668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June 17</a:t>
              </a:r>
            </a:p>
            <a:p>
              <a:pPr algn="ctr"/>
              <a:r>
                <a:rPr lang="en-US" sz="1200" dirty="0"/>
                <a:t>2021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405BCBB-15A5-9F66-F982-50150C0F0848}"/>
                </a:ext>
              </a:extLst>
            </p:cNvPr>
            <p:cNvSpPr/>
            <p:nvPr/>
          </p:nvSpPr>
          <p:spPr>
            <a:xfrm>
              <a:off x="3819285" y="1276350"/>
              <a:ext cx="1447800" cy="8607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NEJM Shimabukuro pushing Jab in Pregnancy VSafe1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5F4CFD84-C1DA-3239-D02B-117B000FB146}"/>
                </a:ext>
              </a:extLst>
            </p:cNvPr>
            <p:cNvCxnSpPr>
              <a:cxnSpLocks/>
              <a:stCxn id="39" idx="0"/>
            </p:cNvCxnSpPr>
            <p:nvPr/>
          </p:nvCxnSpPr>
          <p:spPr>
            <a:xfrm flipV="1">
              <a:off x="3884154" y="2137144"/>
              <a:ext cx="7973" cy="1210782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61726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C20E380-92AE-5D51-D83A-5D6FBD9BC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779" y="137084"/>
            <a:ext cx="8229600" cy="104047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600" b="1" dirty="0">
                <a:solidFill>
                  <a:srgbClr val="FFFF00"/>
                </a:solidFill>
                <a:ea typeface="Times New Roman" panose="02020603050405020304" pitchFamily="18" charset="0"/>
              </a:rPr>
              <a:t>Timeline for “Fait Accompli” Rollout of Jab in Pregnancy</a:t>
            </a:r>
            <a:br>
              <a:rPr lang="en-US" sz="2600" b="1" dirty="0">
                <a:solidFill>
                  <a:srgbClr val="FFFF00"/>
                </a:solidFill>
                <a:ea typeface="Times New Roman" panose="02020603050405020304" pitchFamily="18" charset="0"/>
              </a:rPr>
            </a:br>
            <a:r>
              <a:rPr lang="en-US" sz="2600" b="1" dirty="0">
                <a:solidFill>
                  <a:srgbClr val="FFFF00"/>
                </a:solidFill>
                <a:ea typeface="Times New Roman" panose="02020603050405020304" pitchFamily="18" charset="0"/>
              </a:rPr>
              <a:t>There Was Never Any Safety Data – But Only Danger Data</a:t>
            </a:r>
            <a:endParaRPr lang="en-US" sz="2600" dirty="0">
              <a:solidFill>
                <a:srgbClr val="FFFF00"/>
              </a:solidFill>
            </a:endParaRPr>
          </a:p>
        </p:txBody>
      </p:sp>
      <p:sp>
        <p:nvSpPr>
          <p:cNvPr id="94" name="AutoShape 2">
            <a:extLst>
              <a:ext uri="{FF2B5EF4-FFF2-40B4-BE49-F238E27FC236}">
                <a16:creationId xmlns:a16="http://schemas.microsoft.com/office/drawing/2014/main" id="{AFBAB505-D87E-9841-6E90-B7B8FBD63E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A665469-2587-0D49-7F1B-5ED83CC55169}"/>
              </a:ext>
            </a:extLst>
          </p:cNvPr>
          <p:cNvGrpSpPr/>
          <p:nvPr/>
        </p:nvGrpSpPr>
        <p:grpSpPr>
          <a:xfrm>
            <a:off x="0" y="2793260"/>
            <a:ext cx="9144000" cy="1524000"/>
            <a:chOff x="0" y="2793260"/>
            <a:chExt cx="9144000" cy="152400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ECC047E-923B-2C1D-F87F-2F49017237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608867"/>
              <a:ext cx="9144000" cy="2259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4140C49-DEDC-0CD9-4145-A310554A41C6}"/>
                </a:ext>
              </a:extLst>
            </p:cNvPr>
            <p:cNvGrpSpPr/>
            <p:nvPr/>
          </p:nvGrpSpPr>
          <p:grpSpPr>
            <a:xfrm>
              <a:off x="230372" y="2793260"/>
              <a:ext cx="533400" cy="1524000"/>
              <a:chOff x="230372" y="2190750"/>
              <a:chExt cx="533400" cy="152400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60CE23A-EA88-2B75-68C3-470E1AF449BB}"/>
                  </a:ext>
                </a:extLst>
              </p:cNvPr>
              <p:cNvSpPr/>
              <p:nvPr/>
            </p:nvSpPr>
            <p:spPr>
              <a:xfrm>
                <a:off x="230372" y="3333750"/>
                <a:ext cx="533400" cy="381000"/>
              </a:xfrm>
              <a:prstGeom prst="rect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Dec 1</a:t>
                </a:r>
              </a:p>
              <a:p>
                <a:pPr algn="ctr"/>
                <a:r>
                  <a:rPr lang="en-US" sz="1200" dirty="0"/>
                  <a:t>2020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2841D75-27BB-7CE3-3E39-8791FB2B721A}"/>
                  </a:ext>
                </a:extLst>
              </p:cNvPr>
              <p:cNvSpPr/>
              <p:nvPr/>
            </p:nvSpPr>
            <p:spPr>
              <a:xfrm>
                <a:off x="230372" y="2190750"/>
                <a:ext cx="533400" cy="609600"/>
              </a:xfrm>
              <a:prstGeom prst="rect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Begin Pfizer 5.3.6 </a:t>
                </a: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5916B8A2-DD1E-98EC-1FA9-8961259BFEBD}"/>
                  </a:ext>
                </a:extLst>
              </p:cNvPr>
              <p:cNvCxnSpPr>
                <a:cxnSpLocks/>
                <a:stCxn id="8" idx="0"/>
                <a:endCxn id="10" idx="2"/>
              </p:cNvCxnSpPr>
              <p:nvPr/>
            </p:nvCxnSpPr>
            <p:spPr>
              <a:xfrm flipV="1">
                <a:off x="497072" y="2800350"/>
                <a:ext cx="0" cy="5334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9B5AA6E-4545-6B9C-FF17-EA06A189FDDA}"/>
              </a:ext>
            </a:extLst>
          </p:cNvPr>
          <p:cNvSpPr txBox="1"/>
          <p:nvPr/>
        </p:nvSpPr>
        <p:spPr>
          <a:xfrm>
            <a:off x="2947785" y="4637451"/>
            <a:ext cx="387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James A Thorp MD, Maggie M Thorp JD</a:t>
            </a:r>
          </a:p>
        </p:txBody>
      </p:sp>
    </p:spTree>
    <p:extLst>
      <p:ext uri="{BB962C8B-B14F-4D97-AF65-F5344CB8AC3E}">
        <p14:creationId xmlns:p14="http://schemas.microsoft.com/office/powerpoint/2010/main" val="732179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C20E380-92AE-5D51-D83A-5D6FBD9BC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779" y="137084"/>
            <a:ext cx="8229600" cy="104047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600" b="1" dirty="0">
                <a:solidFill>
                  <a:srgbClr val="FFFF00"/>
                </a:solidFill>
                <a:ea typeface="Times New Roman" panose="02020603050405020304" pitchFamily="18" charset="0"/>
              </a:rPr>
              <a:t>Timeline for “Fait Accompli” Rollout of Jab in Pregnancy</a:t>
            </a:r>
            <a:br>
              <a:rPr lang="en-US" sz="2600" b="1" dirty="0">
                <a:solidFill>
                  <a:srgbClr val="FFFF00"/>
                </a:solidFill>
                <a:ea typeface="Times New Roman" panose="02020603050405020304" pitchFamily="18" charset="0"/>
              </a:rPr>
            </a:br>
            <a:r>
              <a:rPr lang="en-US" sz="2600" b="1" dirty="0">
                <a:solidFill>
                  <a:srgbClr val="FFFF00"/>
                </a:solidFill>
                <a:ea typeface="Times New Roman" panose="02020603050405020304" pitchFamily="18" charset="0"/>
              </a:rPr>
              <a:t>There Was Never Any Safety Data – But Only Danger Data</a:t>
            </a:r>
            <a:endParaRPr lang="en-US" sz="2600" dirty="0">
              <a:solidFill>
                <a:srgbClr val="FFFF00"/>
              </a:solidFill>
            </a:endParaRPr>
          </a:p>
        </p:txBody>
      </p:sp>
      <p:sp>
        <p:nvSpPr>
          <p:cNvPr id="94" name="AutoShape 2">
            <a:extLst>
              <a:ext uri="{FF2B5EF4-FFF2-40B4-BE49-F238E27FC236}">
                <a16:creationId xmlns:a16="http://schemas.microsoft.com/office/drawing/2014/main" id="{AFBAB505-D87E-9841-6E90-B7B8FBD63E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260B836-8527-D621-BFE0-3F22026A6F1D}"/>
              </a:ext>
            </a:extLst>
          </p:cNvPr>
          <p:cNvGrpSpPr/>
          <p:nvPr/>
        </p:nvGrpSpPr>
        <p:grpSpPr>
          <a:xfrm>
            <a:off x="0" y="2793260"/>
            <a:ext cx="9144000" cy="1524000"/>
            <a:chOff x="0" y="2793260"/>
            <a:chExt cx="9144000" cy="152400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ECC047E-923B-2C1D-F87F-2F49017237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608867"/>
              <a:ext cx="9144000" cy="2259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4140C49-DEDC-0CD9-4145-A310554A41C6}"/>
                </a:ext>
              </a:extLst>
            </p:cNvPr>
            <p:cNvGrpSpPr/>
            <p:nvPr/>
          </p:nvGrpSpPr>
          <p:grpSpPr>
            <a:xfrm>
              <a:off x="230372" y="2793260"/>
              <a:ext cx="533400" cy="1524000"/>
              <a:chOff x="230372" y="2190750"/>
              <a:chExt cx="533400" cy="152400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60CE23A-EA88-2B75-68C3-470E1AF449BB}"/>
                  </a:ext>
                </a:extLst>
              </p:cNvPr>
              <p:cNvSpPr/>
              <p:nvPr/>
            </p:nvSpPr>
            <p:spPr>
              <a:xfrm>
                <a:off x="230372" y="3333750"/>
                <a:ext cx="533400" cy="381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Dec 1</a:t>
                </a:r>
              </a:p>
              <a:p>
                <a:pPr algn="ctr"/>
                <a:r>
                  <a:rPr lang="en-US" sz="1200" dirty="0"/>
                  <a:t>2020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2841D75-27BB-7CE3-3E39-8791FB2B721A}"/>
                  </a:ext>
                </a:extLst>
              </p:cNvPr>
              <p:cNvSpPr/>
              <p:nvPr/>
            </p:nvSpPr>
            <p:spPr>
              <a:xfrm>
                <a:off x="230372" y="2190750"/>
                <a:ext cx="533400" cy="6096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Begin Pfizer 5.3.6 </a:t>
                </a: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5916B8A2-DD1E-98EC-1FA9-8961259BFEBD}"/>
                  </a:ext>
                </a:extLst>
              </p:cNvPr>
              <p:cNvCxnSpPr>
                <a:cxnSpLocks/>
                <a:stCxn id="8" idx="0"/>
                <a:endCxn id="10" idx="2"/>
              </p:cNvCxnSpPr>
              <p:nvPr/>
            </p:nvCxnSpPr>
            <p:spPr>
              <a:xfrm flipV="1">
                <a:off x="497072" y="2800350"/>
                <a:ext cx="0" cy="5334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9B15AAB-AA02-6098-4090-ECE9FB06C07F}"/>
                </a:ext>
              </a:extLst>
            </p:cNvPr>
            <p:cNvGrpSpPr/>
            <p:nvPr/>
          </p:nvGrpSpPr>
          <p:grpSpPr>
            <a:xfrm>
              <a:off x="1183758" y="2869460"/>
              <a:ext cx="1225846" cy="1447800"/>
              <a:chOff x="1247550" y="2266950"/>
              <a:chExt cx="1225846" cy="14478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1F7FF8F-A023-52EA-9D63-2D8B66ACBE34}"/>
                  </a:ext>
                </a:extLst>
              </p:cNvPr>
              <p:cNvSpPr/>
              <p:nvPr/>
            </p:nvSpPr>
            <p:spPr>
              <a:xfrm>
                <a:off x="1403491" y="3333750"/>
                <a:ext cx="602953" cy="381000"/>
              </a:xfrm>
              <a:prstGeom prst="rect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Feb 28</a:t>
                </a:r>
              </a:p>
              <a:p>
                <a:pPr algn="ctr"/>
                <a:r>
                  <a:rPr lang="en-US" sz="1200" dirty="0"/>
                  <a:t>2021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A64E070-3CC5-0103-A8D6-C994D0BF06AA}"/>
                  </a:ext>
                </a:extLst>
              </p:cNvPr>
              <p:cNvSpPr/>
              <p:nvPr/>
            </p:nvSpPr>
            <p:spPr>
              <a:xfrm>
                <a:off x="1247550" y="2266950"/>
                <a:ext cx="1225846" cy="533400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End Pfizer 5.3.6</a:t>
                </a:r>
              </a:p>
              <a:p>
                <a:pPr algn="ctr"/>
                <a:r>
                  <a:rPr lang="en-US" sz="1200" dirty="0"/>
                  <a:t>90 day roll out </a:t>
                </a:r>
              </a:p>
            </p:txBody>
          </p: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BD9E4E11-C340-67EF-8177-0AC9E324990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98551" y="2800350"/>
                <a:ext cx="0" cy="494857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9B5AA6E-4545-6B9C-FF17-EA06A189FDDA}"/>
              </a:ext>
            </a:extLst>
          </p:cNvPr>
          <p:cNvSpPr txBox="1"/>
          <p:nvPr/>
        </p:nvSpPr>
        <p:spPr>
          <a:xfrm>
            <a:off x="2947785" y="4637451"/>
            <a:ext cx="387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James A Thorp MD, Maggie M Thorp JD</a:t>
            </a:r>
          </a:p>
        </p:txBody>
      </p:sp>
    </p:spTree>
    <p:extLst>
      <p:ext uri="{BB962C8B-B14F-4D97-AF65-F5344CB8AC3E}">
        <p14:creationId xmlns:p14="http://schemas.microsoft.com/office/powerpoint/2010/main" val="1772955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D130F75-F7A6-07A0-C622-66C0E85D11AA}"/>
                  </a:ext>
                </a:extLst>
              </p14:cNvPr>
              <p14:cNvContentPartPr/>
              <p14:nvPr/>
            </p14:nvContentPartPr>
            <p14:xfrm>
              <a:off x="6001377" y="1559514"/>
              <a:ext cx="379800" cy="230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D130F75-F7A6-07A0-C622-66C0E85D11A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47737" y="1451514"/>
                <a:ext cx="487440" cy="23868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AAD482EF-56F3-44A3-CE2F-2DA28F6181E4}"/>
              </a:ext>
            </a:extLst>
          </p:cNvPr>
          <p:cNvGrpSpPr/>
          <p:nvPr/>
        </p:nvGrpSpPr>
        <p:grpSpPr>
          <a:xfrm>
            <a:off x="3606841" y="107968"/>
            <a:ext cx="5460959" cy="4927563"/>
            <a:chOff x="1841520" y="107968"/>
            <a:chExt cx="5460959" cy="4927563"/>
          </a:xfrm>
        </p:grpSpPr>
        <p:pic>
          <p:nvPicPr>
            <p:cNvPr id="6" name="Picture 5" descr="Table&#10;&#10;Description automatically generated">
              <a:extLst>
                <a:ext uri="{FF2B5EF4-FFF2-40B4-BE49-F238E27FC236}">
                  <a16:creationId xmlns:a16="http://schemas.microsoft.com/office/drawing/2014/main" id="{68969647-DA48-B6F3-F67A-FCA517942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1520" y="107968"/>
              <a:ext cx="5460959" cy="4927563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C1AF1BE6-7532-39A5-0EC4-FFBBE4D3203F}"/>
                    </a:ext>
                  </a:extLst>
                </p14:cNvPr>
                <p14:cNvContentPartPr/>
                <p14:nvPr/>
              </p14:nvContentPartPr>
              <p14:xfrm>
                <a:off x="5941617" y="1689114"/>
                <a:ext cx="358200" cy="529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C1AF1BE6-7532-39A5-0EC4-FFBBE4D3203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887617" y="1581114"/>
                  <a:ext cx="465840" cy="26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B7DAD3D5-EE31-F04C-2A2F-79AE3A050A25}"/>
                    </a:ext>
                  </a:extLst>
                </p14:cNvPr>
                <p14:cNvContentPartPr/>
                <p14:nvPr/>
              </p14:nvContentPartPr>
              <p14:xfrm>
                <a:off x="3251697" y="3344754"/>
                <a:ext cx="456840" cy="39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B7DAD3D5-EE31-F04C-2A2F-79AE3A050A2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198057" y="3236754"/>
                  <a:ext cx="56448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F67F2A63-0B81-A793-2FFD-83D6C8619FF9}"/>
                    </a:ext>
                  </a:extLst>
                </p14:cNvPr>
                <p14:cNvContentPartPr/>
                <p14:nvPr/>
              </p14:nvContentPartPr>
              <p14:xfrm>
                <a:off x="5936937" y="3328914"/>
                <a:ext cx="376920" cy="169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F67F2A63-0B81-A793-2FFD-83D6C8619FF9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883297" y="3220914"/>
                  <a:ext cx="484560" cy="2325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97C1ED3-0E46-E8E3-B398-5CFE78FF2AA6}"/>
              </a:ext>
            </a:extLst>
          </p:cNvPr>
          <p:cNvSpPr txBox="1"/>
          <p:nvPr/>
        </p:nvSpPr>
        <p:spPr>
          <a:xfrm>
            <a:off x="189793" y="146049"/>
            <a:ext cx="32392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 Pfizer 5.3.6 Post-Marketing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Dec 1, 2020 to Feb 28, 2021 (Page 7)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F611E8-1EE2-33E7-F517-0996C8BA6DA0}"/>
              </a:ext>
            </a:extLst>
          </p:cNvPr>
          <p:cNvSpPr txBox="1"/>
          <p:nvPr/>
        </p:nvSpPr>
        <p:spPr>
          <a:xfrm>
            <a:off x="221405" y="2335185"/>
            <a:ext cx="3175981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 deadliest vaccine–medicine–drug EVER rolled out in the history of medicine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1,223 deaths in the first 90 days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&gt; 100 deaths per week</a:t>
            </a:r>
          </a:p>
          <a:p>
            <a:pPr>
              <a:spcBef>
                <a:spcPts val="600"/>
              </a:spcBef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142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8392A2A-E62E-1D48-88C5-CDC7AABC0B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7" t="16730" r="5001" b="14830"/>
          <a:stretch/>
        </p:blipFill>
        <p:spPr>
          <a:xfrm>
            <a:off x="4182751" y="95250"/>
            <a:ext cx="4876800" cy="4953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0669424-4218-D470-5875-46A2202FF561}"/>
                  </a:ext>
                </a:extLst>
              </p14:cNvPr>
              <p14:cNvContentPartPr/>
              <p14:nvPr/>
            </p14:nvContentPartPr>
            <p14:xfrm>
              <a:off x="5116137" y="2297514"/>
              <a:ext cx="1036440" cy="327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0669424-4218-D470-5875-46A2202FF56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62497" y="2189514"/>
                <a:ext cx="1144080" cy="248400"/>
              </a:xfrm>
              <a:prstGeom prst="rect">
                <a:avLst/>
              </a:prstGeom>
            </p:spPr>
          </p:pic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4F6FBF84-0555-663E-0C33-F678B2BEE213}"/>
              </a:ext>
            </a:extLst>
          </p:cNvPr>
          <p:cNvGrpSpPr/>
          <p:nvPr/>
        </p:nvGrpSpPr>
        <p:grpSpPr>
          <a:xfrm>
            <a:off x="84449" y="146049"/>
            <a:ext cx="7406608" cy="4699021"/>
            <a:chOff x="84449" y="146049"/>
            <a:chExt cx="7406608" cy="469902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9E83893-7CBB-D14C-77D0-C82FD08335C4}"/>
                </a:ext>
              </a:extLst>
            </p:cNvPr>
            <p:cNvSpPr txBox="1"/>
            <p:nvPr/>
          </p:nvSpPr>
          <p:spPr>
            <a:xfrm>
              <a:off x="84449" y="1428750"/>
              <a:ext cx="4038600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270 pregnant moms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238/270 had NO follow-up 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Only 32 of 270 were followed up to term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124/270 (46%) with jab complications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25/32 with miscarriage aka </a:t>
              </a:r>
              <a:r>
                <a:rPr lang="en-US" sz="1600" dirty="0" err="1">
                  <a:solidFill>
                    <a:schemeClr val="bg1"/>
                  </a:solidFill>
                </a:rPr>
                <a:t>spont</a:t>
              </a:r>
              <a:r>
                <a:rPr lang="en-US" sz="1600" dirty="0">
                  <a:solidFill>
                    <a:schemeClr val="bg1"/>
                  </a:solidFill>
                </a:rPr>
                <a:t> abortion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1/32 “missed abortion” aka miscarriage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26/32 or 81% miscarriage rate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1/32  fetal death equates to stillbirth rate of 31/1000 with expected rate of  5.8/1000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Breastfeeding complications in 17/116 or 14.7% of babies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24DB345-B715-A8F1-8DD8-A81F4A9C7BE7}"/>
                </a:ext>
              </a:extLst>
            </p:cNvPr>
            <p:cNvSpPr txBox="1"/>
            <p:nvPr/>
          </p:nvSpPr>
          <p:spPr>
            <a:xfrm>
              <a:off x="189793" y="146049"/>
              <a:ext cx="37726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FF00"/>
                  </a:solidFill>
                </a:rPr>
                <a:t> Pfizer 5.3.6 Post-Marketing </a:t>
              </a:r>
            </a:p>
            <a:p>
              <a:pPr algn="ctr"/>
              <a:r>
                <a:rPr lang="en-US" sz="2400" dirty="0">
                  <a:solidFill>
                    <a:srgbClr val="FFFF00"/>
                  </a:solidFill>
                </a:rPr>
                <a:t>Dec 1, 2020 to Feb 28, 2021</a:t>
              </a:r>
            </a:p>
            <a:p>
              <a:pPr algn="ctr"/>
              <a:r>
                <a:rPr lang="en-US" sz="2400" dirty="0">
                  <a:solidFill>
                    <a:srgbClr val="FFFF00"/>
                  </a:solidFill>
                </a:rPr>
                <a:t>Page 12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48A9F962-EEEE-AEFE-2046-31902B789E1F}"/>
                    </a:ext>
                  </a:extLst>
                </p14:cNvPr>
                <p14:cNvContentPartPr/>
                <p14:nvPr/>
              </p14:nvContentPartPr>
              <p14:xfrm>
                <a:off x="5086977" y="650154"/>
                <a:ext cx="672480" cy="248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48A9F962-EEEE-AEFE-2046-31902B789E1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033337" y="542154"/>
                  <a:ext cx="780120" cy="24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302CE91C-4A94-D130-C367-DB72F25F3A47}"/>
                    </a:ext>
                  </a:extLst>
                </p14:cNvPr>
                <p14:cNvContentPartPr/>
                <p14:nvPr/>
              </p14:nvContentPartPr>
              <p14:xfrm>
                <a:off x="5348337" y="1160274"/>
                <a:ext cx="1692000" cy="669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302CE91C-4A94-D130-C367-DB72F25F3A4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294697" y="1052274"/>
                  <a:ext cx="1799640" cy="28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CE263B42-A3C8-3699-0361-EE5CDB9F2402}"/>
                    </a:ext>
                  </a:extLst>
                </p14:cNvPr>
                <p14:cNvContentPartPr/>
                <p14:nvPr/>
              </p14:nvContentPartPr>
              <p14:xfrm>
                <a:off x="5079777" y="2052714"/>
                <a:ext cx="1796760" cy="471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CE263B42-A3C8-3699-0361-EE5CDB9F2402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026137" y="1944714"/>
                  <a:ext cx="1904400" cy="26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51738F82-4920-8604-D651-1C3447F2FE23}"/>
                    </a:ext>
                  </a:extLst>
                </p14:cNvPr>
                <p14:cNvContentPartPr/>
                <p14:nvPr/>
              </p14:nvContentPartPr>
              <p14:xfrm>
                <a:off x="5123337" y="2394354"/>
                <a:ext cx="2367720" cy="226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51738F82-4920-8604-D651-1C3447F2FE2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069337" y="2286354"/>
                  <a:ext cx="247536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E314A275-64FD-08C6-0D15-494A2C9D41A5}"/>
                    </a:ext>
                  </a:extLst>
                </p14:cNvPr>
                <p14:cNvContentPartPr/>
                <p14:nvPr/>
              </p14:nvContentPartPr>
              <p14:xfrm>
                <a:off x="5086977" y="3902754"/>
                <a:ext cx="2392920" cy="450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E314A275-64FD-08C6-0D15-494A2C9D41A5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033337" y="3795114"/>
                  <a:ext cx="2500560" cy="26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1F252926-740D-26C7-9935-52026535A06F}"/>
                    </a:ext>
                  </a:extLst>
                </p14:cNvPr>
                <p14:cNvContentPartPr/>
                <p14:nvPr/>
              </p14:nvContentPartPr>
              <p14:xfrm>
                <a:off x="5116137" y="4134594"/>
                <a:ext cx="315720" cy="169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1F252926-740D-26C7-9935-52026535A06F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062497" y="4026594"/>
                  <a:ext cx="423360" cy="2325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680541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C20E380-92AE-5D51-D83A-5D6FBD9BC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779" y="137084"/>
            <a:ext cx="8229600" cy="104047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600" b="1" dirty="0">
                <a:solidFill>
                  <a:srgbClr val="FFFF00"/>
                </a:solidFill>
                <a:ea typeface="Times New Roman" panose="02020603050405020304" pitchFamily="18" charset="0"/>
              </a:rPr>
              <a:t>Timeline for “Fait Accompli” Rollout of Jab in Pregnancy</a:t>
            </a:r>
            <a:br>
              <a:rPr lang="en-US" sz="2600" b="1" dirty="0">
                <a:solidFill>
                  <a:srgbClr val="FFFF00"/>
                </a:solidFill>
                <a:ea typeface="Times New Roman" panose="02020603050405020304" pitchFamily="18" charset="0"/>
              </a:rPr>
            </a:br>
            <a:r>
              <a:rPr lang="en-US" sz="2600" b="1" dirty="0">
                <a:solidFill>
                  <a:srgbClr val="FFFF00"/>
                </a:solidFill>
                <a:ea typeface="Times New Roman" panose="02020603050405020304" pitchFamily="18" charset="0"/>
              </a:rPr>
              <a:t>There Was Never Any Safety Data – But Only Danger Data</a:t>
            </a:r>
            <a:endParaRPr lang="en-US" sz="2600" dirty="0">
              <a:solidFill>
                <a:srgbClr val="FFFF00"/>
              </a:solidFill>
            </a:endParaRPr>
          </a:p>
        </p:txBody>
      </p:sp>
      <p:sp>
        <p:nvSpPr>
          <p:cNvPr id="94" name="AutoShape 2">
            <a:extLst>
              <a:ext uri="{FF2B5EF4-FFF2-40B4-BE49-F238E27FC236}">
                <a16:creationId xmlns:a16="http://schemas.microsoft.com/office/drawing/2014/main" id="{AFBAB505-D87E-9841-6E90-B7B8FBD63E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FAD18A0-7F75-D20D-5D5A-F146C1B7898A}"/>
              </a:ext>
            </a:extLst>
          </p:cNvPr>
          <p:cNvGrpSpPr/>
          <p:nvPr/>
        </p:nvGrpSpPr>
        <p:grpSpPr>
          <a:xfrm>
            <a:off x="0" y="2130054"/>
            <a:ext cx="9144000" cy="2187206"/>
            <a:chOff x="0" y="2130054"/>
            <a:chExt cx="9144000" cy="2187206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ECC047E-923B-2C1D-F87F-2F49017237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608867"/>
              <a:ext cx="9144000" cy="2259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4140C49-DEDC-0CD9-4145-A310554A41C6}"/>
                </a:ext>
              </a:extLst>
            </p:cNvPr>
            <p:cNvGrpSpPr/>
            <p:nvPr/>
          </p:nvGrpSpPr>
          <p:grpSpPr>
            <a:xfrm>
              <a:off x="230372" y="2793260"/>
              <a:ext cx="533400" cy="1524000"/>
              <a:chOff x="230372" y="2190750"/>
              <a:chExt cx="533400" cy="152400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60CE23A-EA88-2B75-68C3-470E1AF449BB}"/>
                  </a:ext>
                </a:extLst>
              </p:cNvPr>
              <p:cNvSpPr/>
              <p:nvPr/>
            </p:nvSpPr>
            <p:spPr>
              <a:xfrm>
                <a:off x="230372" y="3333750"/>
                <a:ext cx="533400" cy="381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Dec 1</a:t>
                </a:r>
              </a:p>
              <a:p>
                <a:pPr algn="ctr"/>
                <a:r>
                  <a:rPr lang="en-US" sz="1200" dirty="0"/>
                  <a:t>2020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2841D75-27BB-7CE3-3E39-8791FB2B721A}"/>
                  </a:ext>
                </a:extLst>
              </p:cNvPr>
              <p:cNvSpPr/>
              <p:nvPr/>
            </p:nvSpPr>
            <p:spPr>
              <a:xfrm>
                <a:off x="230372" y="2190750"/>
                <a:ext cx="533400" cy="6096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Begin Pfizer 5.3.6 </a:t>
                </a: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5916B8A2-DD1E-98EC-1FA9-8961259BFEBD}"/>
                  </a:ext>
                </a:extLst>
              </p:cNvPr>
              <p:cNvCxnSpPr>
                <a:cxnSpLocks/>
                <a:stCxn id="8" idx="0"/>
                <a:endCxn id="10" idx="2"/>
              </p:cNvCxnSpPr>
              <p:nvPr/>
            </p:nvCxnSpPr>
            <p:spPr>
              <a:xfrm flipV="1">
                <a:off x="497072" y="2800350"/>
                <a:ext cx="0" cy="5334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9B15AAB-AA02-6098-4090-ECE9FB06C07F}"/>
                </a:ext>
              </a:extLst>
            </p:cNvPr>
            <p:cNvGrpSpPr/>
            <p:nvPr/>
          </p:nvGrpSpPr>
          <p:grpSpPr>
            <a:xfrm>
              <a:off x="1183758" y="2869460"/>
              <a:ext cx="1225846" cy="1447800"/>
              <a:chOff x="1247550" y="2266950"/>
              <a:chExt cx="1225846" cy="14478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1F7FF8F-A023-52EA-9D63-2D8B66ACBE34}"/>
                  </a:ext>
                </a:extLst>
              </p:cNvPr>
              <p:cNvSpPr/>
              <p:nvPr/>
            </p:nvSpPr>
            <p:spPr>
              <a:xfrm>
                <a:off x="1403491" y="3333750"/>
                <a:ext cx="602953" cy="381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Feb 28</a:t>
                </a:r>
              </a:p>
              <a:p>
                <a:pPr algn="ctr"/>
                <a:r>
                  <a:rPr lang="en-US" sz="1200" dirty="0"/>
                  <a:t>2021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A64E070-3CC5-0103-A8D6-C994D0BF06AA}"/>
                  </a:ext>
                </a:extLst>
              </p:cNvPr>
              <p:cNvSpPr/>
              <p:nvPr/>
            </p:nvSpPr>
            <p:spPr>
              <a:xfrm>
                <a:off x="1247550" y="2266950"/>
                <a:ext cx="1225846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End Pfizer 5.3.6</a:t>
                </a:r>
              </a:p>
              <a:p>
                <a:pPr algn="ctr"/>
                <a:r>
                  <a:rPr lang="en-US" sz="1200" dirty="0"/>
                  <a:t>90 day roll out </a:t>
                </a:r>
              </a:p>
            </p:txBody>
          </p: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BD9E4E11-C340-67EF-8177-0AC9E324990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98551" y="2800350"/>
                <a:ext cx="0" cy="49485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16DDF42-E9F5-59ED-BDD7-62A95154340D}"/>
                </a:ext>
              </a:extLst>
            </p:cNvPr>
            <p:cNvGrpSpPr/>
            <p:nvPr/>
          </p:nvGrpSpPr>
          <p:grpSpPr>
            <a:xfrm>
              <a:off x="2006010" y="2130054"/>
              <a:ext cx="1447801" cy="2187206"/>
              <a:chOff x="2147770" y="1527544"/>
              <a:chExt cx="1447801" cy="2187206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86CCB0BF-88D2-7C54-5ED2-A19D61F28936}"/>
                  </a:ext>
                </a:extLst>
              </p:cNvPr>
              <p:cNvSpPr/>
              <p:nvPr/>
            </p:nvSpPr>
            <p:spPr>
              <a:xfrm>
                <a:off x="2577949" y="3333750"/>
                <a:ext cx="602955" cy="381000"/>
              </a:xfrm>
              <a:prstGeom prst="rect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March</a:t>
                </a:r>
              </a:p>
              <a:p>
                <a:pPr algn="ctr"/>
                <a:r>
                  <a:rPr lang="en-US" sz="1200" dirty="0"/>
                  <a:t>2021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408F238-6EC0-D773-A75C-78CFB9530064}"/>
                  </a:ext>
                </a:extLst>
              </p:cNvPr>
              <p:cNvSpPr/>
              <p:nvPr/>
            </p:nvSpPr>
            <p:spPr>
              <a:xfrm>
                <a:off x="2147770" y="1527544"/>
                <a:ext cx="1447801" cy="587006"/>
              </a:xfrm>
              <a:prstGeom prst="rect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HHS CDC $13 Billion funneled thru CCC to ACOG et al</a:t>
                </a:r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27E22C9F-63DF-A040-435E-FF08A36F38C1}"/>
                  </a:ext>
                </a:extLst>
              </p:cNvPr>
              <p:cNvCxnSpPr>
                <a:cxnSpLocks/>
                <a:stCxn id="19" idx="0"/>
                <a:endCxn id="20" idx="2"/>
              </p:cNvCxnSpPr>
              <p:nvPr/>
            </p:nvCxnSpPr>
            <p:spPr>
              <a:xfrm flipH="1" flipV="1">
                <a:off x="2871671" y="2114550"/>
                <a:ext cx="7756" cy="121920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9B5AA6E-4545-6B9C-FF17-EA06A189FDDA}"/>
              </a:ext>
            </a:extLst>
          </p:cNvPr>
          <p:cNvSpPr txBox="1"/>
          <p:nvPr/>
        </p:nvSpPr>
        <p:spPr>
          <a:xfrm>
            <a:off x="2947785" y="4774168"/>
            <a:ext cx="387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James A Thorp MD, Maggie M Thorp JD</a:t>
            </a:r>
          </a:p>
        </p:txBody>
      </p:sp>
    </p:spTree>
    <p:extLst>
      <p:ext uri="{BB962C8B-B14F-4D97-AF65-F5344CB8AC3E}">
        <p14:creationId xmlns:p14="http://schemas.microsoft.com/office/powerpoint/2010/main" val="16465220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116984</TotalTime>
  <Words>2733</Words>
  <Application>Microsoft Office PowerPoint</Application>
  <PresentationFormat>On-screen Show (16:9)</PresentationFormat>
  <Paragraphs>354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Calibri</vt:lpstr>
      <vt:lpstr>Montserrat</vt:lpstr>
      <vt:lpstr>Times New Roman</vt:lpstr>
      <vt:lpstr>Office Theme</vt:lpstr>
      <vt:lpstr>HHS-CDC  Completely Captured ACOG and ‘Fait Accompli’ Rollout of Jab in Pregnancy was Planned Despite Knowledge that it was THE MOST LETHAL Med/Vax/Drug EVER Rolled Out (Pfizer 5.3.6)</vt:lpstr>
      <vt:lpstr>PowerPoint Presentation</vt:lpstr>
      <vt:lpstr>PowerPoint Presentation</vt:lpstr>
      <vt:lpstr>PowerPoint Presentation</vt:lpstr>
      <vt:lpstr>Timeline for “Fait Accompli” Rollout of Jab in Pregnancy There Was Never Any Safety Data – But Only Danger Data</vt:lpstr>
      <vt:lpstr>Timeline for “Fait Accompli” Rollout of Jab in Pregnancy There Was Never Any Safety Data – But Only Danger Data</vt:lpstr>
      <vt:lpstr>PowerPoint Presentation</vt:lpstr>
      <vt:lpstr>PowerPoint Presentation</vt:lpstr>
      <vt:lpstr>Timeline for “Fait Accompli” Rollout of Jab in Pregnancy There Was Never Any Safety Data – But Only Danger Data</vt:lpstr>
      <vt:lpstr>PowerPoint Presentation</vt:lpstr>
      <vt:lpstr>PowerPoint Presentation</vt:lpstr>
      <vt:lpstr>COVID-19 Community Corps $13 Billion to 298 Sectors of USA Society</vt:lpstr>
      <vt:lpstr>PowerPoint Presentation</vt:lpstr>
      <vt:lpstr>PowerPoint Presentation</vt:lpstr>
      <vt:lpstr>PowerPoint Presentation</vt:lpstr>
      <vt:lpstr>PowerPoint Presentation</vt:lpstr>
      <vt:lpstr>Timeline for “Fait Accompli” Rollout of Jab in Pregnancy There Was Never Any Safety Data – But Only Danger Data</vt:lpstr>
      <vt:lpstr>PowerPoint Presentation</vt:lpstr>
      <vt:lpstr>PowerPoint Presentation</vt:lpstr>
      <vt:lpstr>PowerPoint Presentation</vt:lpstr>
      <vt:lpstr>Timeline for “Fait Accompli” Rollout of Jab in Pregnancy There Was Never Any Safety Data – But Only Danger Data</vt:lpstr>
      <vt:lpstr>PowerPoint Presentation</vt:lpstr>
      <vt:lpstr>Timeline for “Fait Accompli” Rollout of Jab in Pregnancy There Was Never Any Safety Data – But Only Danger Data</vt:lpstr>
      <vt:lpstr>PowerPoint Presentation</vt:lpstr>
      <vt:lpstr>Timeline for “Fait Accompli” Rollout of Jab in Pregnancy There Was Never Any Safety Data – But Only Danger Data</vt:lpstr>
      <vt:lpstr>PowerPoint Presentation</vt:lpstr>
      <vt:lpstr>PowerPoint Presentation</vt:lpstr>
      <vt:lpstr>PowerPoint Presentation</vt:lpstr>
      <vt:lpstr>PowerPoint Presentation</vt:lpstr>
      <vt:lpstr>Thank You</vt:lpstr>
      <vt:lpstr>PowerPoint Presentation</vt:lpstr>
      <vt:lpstr>PowerPoint Presentation</vt:lpstr>
      <vt:lpstr>PowerPoint Presentation</vt:lpstr>
      <vt:lpstr>PowerPoint Presentation</vt:lpstr>
      <vt:lpstr> COVID-19 Vaccines and the Impact on Pregnancy Outcomes and Menstrual Function </vt:lpstr>
      <vt:lpstr>PowerPoint Presentation</vt:lpstr>
      <vt:lpstr>34 Independent Sources Collaborating VAERS C19 Vax Injury</vt:lpstr>
      <vt:lpstr>COVID-19 and the Unraveling of Experimental Medicine – Part III</vt:lpstr>
      <vt:lpstr>Peer-Reviewed Medical Journal Publications  Documenting Severe Injury or Death after Vaccination:  COVID-19 Vaccines (15 months) versus Other Vaccines</vt:lpstr>
      <vt:lpstr>PowerPoint Presentation</vt:lpstr>
      <vt:lpstr>PowerPoint Presentation</vt:lpstr>
      <vt:lpstr>PowerPoint Presentation</vt:lpstr>
      <vt:lpstr>PowerPoint Presentation</vt:lpstr>
      <vt:lpstr>Timeline for “Fait Accompli” Rollout of Jab in Pregnancy There Was Never Any Safety Data – But Only Danger Data</vt:lpstr>
      <vt:lpstr>PowerPoint Presentation</vt:lpstr>
      <vt:lpstr>Timeline for “Fait Accompli” Rollout of Jab in Pregnancy There Was Never Any Safety Data – But Only Danger Data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Awais</dc:creator>
  <cp:lastModifiedBy>welcometheeagle88@outlook.com</cp:lastModifiedBy>
  <cp:revision>91</cp:revision>
  <cp:lastPrinted>2023-05-01T00:14:21Z</cp:lastPrinted>
  <dcterms:created xsi:type="dcterms:W3CDTF">2022-09-06T12:19:55Z</dcterms:created>
  <dcterms:modified xsi:type="dcterms:W3CDTF">2023-05-01T00:14:33Z</dcterms:modified>
</cp:coreProperties>
</file>